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0"/>
  </p:notesMasterIdLst>
  <p:sldIdLst>
    <p:sldId id="3733" r:id="rId2"/>
    <p:sldId id="2367" r:id="rId3"/>
    <p:sldId id="2368" r:id="rId4"/>
    <p:sldId id="2369" r:id="rId5"/>
    <p:sldId id="2370" r:id="rId6"/>
    <p:sldId id="2371" r:id="rId7"/>
    <p:sldId id="2372" r:id="rId8"/>
    <p:sldId id="2373" r:id="rId9"/>
    <p:sldId id="2374" r:id="rId10"/>
    <p:sldId id="2375" r:id="rId11"/>
    <p:sldId id="2376" r:id="rId12"/>
    <p:sldId id="2377" r:id="rId13"/>
    <p:sldId id="3734" r:id="rId14"/>
    <p:sldId id="3735" r:id="rId15"/>
    <p:sldId id="3736" r:id="rId16"/>
    <p:sldId id="2378" r:id="rId17"/>
    <p:sldId id="2379" r:id="rId18"/>
    <p:sldId id="2380" r:id="rId19"/>
    <p:sldId id="2381" r:id="rId20"/>
    <p:sldId id="2382" r:id="rId21"/>
    <p:sldId id="2383" r:id="rId22"/>
    <p:sldId id="2384" r:id="rId23"/>
    <p:sldId id="2385" r:id="rId24"/>
    <p:sldId id="3737" r:id="rId25"/>
    <p:sldId id="2386" r:id="rId26"/>
    <p:sldId id="2387" r:id="rId27"/>
    <p:sldId id="2388" r:id="rId28"/>
    <p:sldId id="2389" r:id="rId29"/>
    <p:sldId id="2390" r:id="rId30"/>
    <p:sldId id="2391" r:id="rId31"/>
    <p:sldId id="2392" r:id="rId32"/>
    <p:sldId id="3738" r:id="rId33"/>
    <p:sldId id="3739" r:id="rId34"/>
    <p:sldId id="3740" r:id="rId35"/>
    <p:sldId id="2393" r:id="rId36"/>
    <p:sldId id="2394" r:id="rId37"/>
    <p:sldId id="2395" r:id="rId38"/>
    <p:sldId id="2396" r:id="rId39"/>
    <p:sldId id="2397" r:id="rId40"/>
    <p:sldId id="2398" r:id="rId41"/>
    <p:sldId id="2399" r:id="rId42"/>
    <p:sldId id="2400" r:id="rId43"/>
    <p:sldId id="2401" r:id="rId44"/>
    <p:sldId id="2402" r:id="rId45"/>
    <p:sldId id="2404" r:id="rId46"/>
    <p:sldId id="2405" r:id="rId47"/>
    <p:sldId id="2406" r:id="rId48"/>
    <p:sldId id="2407" r:id="rId49"/>
    <p:sldId id="2408" r:id="rId50"/>
    <p:sldId id="2409" r:id="rId51"/>
    <p:sldId id="2410" r:id="rId52"/>
    <p:sldId id="2411" r:id="rId53"/>
    <p:sldId id="2412" r:id="rId54"/>
    <p:sldId id="2413" r:id="rId55"/>
    <p:sldId id="2415" r:id="rId56"/>
    <p:sldId id="2416" r:id="rId57"/>
    <p:sldId id="2418" r:id="rId58"/>
    <p:sldId id="2419" r:id="rId59"/>
    <p:sldId id="2420" r:id="rId60"/>
    <p:sldId id="2421" r:id="rId61"/>
    <p:sldId id="2422" r:id="rId62"/>
    <p:sldId id="2424" r:id="rId63"/>
    <p:sldId id="2425" r:id="rId64"/>
    <p:sldId id="2426" r:id="rId65"/>
    <p:sldId id="2427" r:id="rId66"/>
    <p:sldId id="2428" r:id="rId67"/>
    <p:sldId id="2429" r:id="rId68"/>
    <p:sldId id="3741" r:id="rId69"/>
    <p:sldId id="2430" r:id="rId70"/>
    <p:sldId id="2431" r:id="rId71"/>
    <p:sldId id="2432" r:id="rId72"/>
    <p:sldId id="2433" r:id="rId73"/>
    <p:sldId id="3743" r:id="rId74"/>
    <p:sldId id="2434" r:id="rId75"/>
    <p:sldId id="2435" r:id="rId76"/>
    <p:sldId id="3742" r:id="rId77"/>
    <p:sldId id="2436" r:id="rId78"/>
    <p:sldId id="2437" r:id="rId79"/>
    <p:sldId id="2438" r:id="rId80"/>
    <p:sldId id="2439" r:id="rId81"/>
    <p:sldId id="2440" r:id="rId82"/>
    <p:sldId id="2441" r:id="rId83"/>
    <p:sldId id="2442" r:id="rId84"/>
    <p:sldId id="2443" r:id="rId85"/>
    <p:sldId id="2445" r:id="rId86"/>
    <p:sldId id="2446" r:id="rId87"/>
    <p:sldId id="2447" r:id="rId88"/>
    <p:sldId id="2448" r:id="rId89"/>
    <p:sldId id="2449" r:id="rId90"/>
    <p:sldId id="2450" r:id="rId91"/>
    <p:sldId id="2454" r:id="rId92"/>
    <p:sldId id="2455" r:id="rId93"/>
    <p:sldId id="2456" r:id="rId94"/>
    <p:sldId id="2457" r:id="rId95"/>
    <p:sldId id="2458" r:id="rId96"/>
    <p:sldId id="2459" r:id="rId97"/>
    <p:sldId id="2460" r:id="rId98"/>
    <p:sldId id="2461" r:id="rId99"/>
    <p:sldId id="3744" r:id="rId100"/>
    <p:sldId id="2462" r:id="rId101"/>
    <p:sldId id="2463" r:id="rId102"/>
    <p:sldId id="3746" r:id="rId103"/>
    <p:sldId id="3747" r:id="rId104"/>
    <p:sldId id="3748" r:id="rId105"/>
    <p:sldId id="3749" r:id="rId106"/>
    <p:sldId id="3750" r:id="rId107"/>
    <p:sldId id="3751" r:id="rId108"/>
    <p:sldId id="3752" r:id="rId109"/>
    <p:sldId id="3753" r:id="rId110"/>
    <p:sldId id="3754" r:id="rId111"/>
    <p:sldId id="3755" r:id="rId112"/>
    <p:sldId id="3756" r:id="rId113"/>
    <p:sldId id="3757" r:id="rId114"/>
    <p:sldId id="3758" r:id="rId115"/>
    <p:sldId id="3759" r:id="rId116"/>
    <p:sldId id="3760" r:id="rId117"/>
    <p:sldId id="3761" r:id="rId118"/>
    <p:sldId id="3762" r:id="rId119"/>
    <p:sldId id="3763" r:id="rId120"/>
    <p:sldId id="3764" r:id="rId121"/>
    <p:sldId id="3765" r:id="rId122"/>
    <p:sldId id="3766" r:id="rId123"/>
    <p:sldId id="3767" r:id="rId124"/>
    <p:sldId id="3768" r:id="rId125"/>
    <p:sldId id="3769" r:id="rId126"/>
    <p:sldId id="3770" r:id="rId127"/>
    <p:sldId id="3771" r:id="rId128"/>
    <p:sldId id="3772" r:id="rId129"/>
    <p:sldId id="3773" r:id="rId130"/>
    <p:sldId id="3774" r:id="rId131"/>
    <p:sldId id="3775" r:id="rId132"/>
    <p:sldId id="3776" r:id="rId133"/>
    <p:sldId id="3777" r:id="rId134"/>
    <p:sldId id="3778" r:id="rId135"/>
    <p:sldId id="3779" r:id="rId136"/>
    <p:sldId id="3780" r:id="rId137"/>
    <p:sldId id="3781" r:id="rId138"/>
    <p:sldId id="3782" r:id="rId139"/>
    <p:sldId id="3783" r:id="rId140"/>
    <p:sldId id="3784" r:id="rId141"/>
    <p:sldId id="3785" r:id="rId142"/>
    <p:sldId id="3786" r:id="rId143"/>
    <p:sldId id="3787" r:id="rId144"/>
    <p:sldId id="3788" r:id="rId145"/>
    <p:sldId id="3789" r:id="rId146"/>
    <p:sldId id="3790" r:id="rId147"/>
    <p:sldId id="3791" r:id="rId148"/>
    <p:sldId id="3792" r:id="rId149"/>
    <p:sldId id="3793" r:id="rId150"/>
    <p:sldId id="3794" r:id="rId151"/>
    <p:sldId id="3795" r:id="rId152"/>
    <p:sldId id="3796" r:id="rId153"/>
    <p:sldId id="3797" r:id="rId154"/>
    <p:sldId id="3798" r:id="rId155"/>
    <p:sldId id="3799" r:id="rId156"/>
    <p:sldId id="3800" r:id="rId157"/>
    <p:sldId id="3801" r:id="rId158"/>
    <p:sldId id="2514" r:id="rId159"/>
    <p:sldId id="2515" r:id="rId160"/>
    <p:sldId id="2516" r:id="rId161"/>
    <p:sldId id="2517" r:id="rId162"/>
    <p:sldId id="2518" r:id="rId163"/>
    <p:sldId id="2525" r:id="rId164"/>
    <p:sldId id="2526" r:id="rId165"/>
    <p:sldId id="2527" r:id="rId166"/>
    <p:sldId id="2528" r:id="rId167"/>
    <p:sldId id="2532" r:id="rId168"/>
    <p:sldId id="2533" r:id="rId169"/>
    <p:sldId id="2534" r:id="rId170"/>
    <p:sldId id="2535" r:id="rId171"/>
    <p:sldId id="2536" r:id="rId172"/>
    <p:sldId id="2537" r:id="rId173"/>
    <p:sldId id="2538" r:id="rId174"/>
    <p:sldId id="2539" r:id="rId175"/>
    <p:sldId id="2540" r:id="rId176"/>
    <p:sldId id="2541" r:id="rId177"/>
    <p:sldId id="2542" r:id="rId178"/>
    <p:sldId id="2543" r:id="rId179"/>
    <p:sldId id="2544" r:id="rId180"/>
    <p:sldId id="2545" r:id="rId181"/>
    <p:sldId id="2546" r:id="rId182"/>
    <p:sldId id="3803" r:id="rId183"/>
    <p:sldId id="2550" r:id="rId184"/>
    <p:sldId id="2551" r:id="rId185"/>
    <p:sldId id="2552" r:id="rId186"/>
    <p:sldId id="2553" r:id="rId187"/>
    <p:sldId id="2554" r:id="rId188"/>
    <p:sldId id="2555" r:id="rId189"/>
    <p:sldId id="2556" r:id="rId190"/>
    <p:sldId id="2557" r:id="rId191"/>
    <p:sldId id="2558" r:id="rId192"/>
    <p:sldId id="2559" r:id="rId193"/>
    <p:sldId id="2560" r:id="rId194"/>
    <p:sldId id="2561" r:id="rId195"/>
    <p:sldId id="2562" r:id="rId196"/>
    <p:sldId id="2563" r:id="rId197"/>
    <p:sldId id="2564" r:id="rId198"/>
    <p:sldId id="2565" r:id="rId199"/>
    <p:sldId id="2566" r:id="rId200"/>
    <p:sldId id="3804" r:id="rId201"/>
    <p:sldId id="2567" r:id="rId202"/>
    <p:sldId id="2574" r:id="rId203"/>
    <p:sldId id="2575" r:id="rId204"/>
    <p:sldId id="3805" r:id="rId205"/>
    <p:sldId id="3806" r:id="rId206"/>
    <p:sldId id="3807" r:id="rId207"/>
    <p:sldId id="3808" r:id="rId208"/>
    <p:sldId id="3809" r:id="rId209"/>
    <p:sldId id="3810" r:id="rId210"/>
    <p:sldId id="3811" r:id="rId211"/>
    <p:sldId id="3812" r:id="rId212"/>
    <p:sldId id="3813" r:id="rId213"/>
    <p:sldId id="3814" r:id="rId214"/>
    <p:sldId id="3815" r:id="rId215"/>
    <p:sldId id="3816" r:id="rId216"/>
    <p:sldId id="3817" r:id="rId217"/>
    <p:sldId id="3818" r:id="rId218"/>
    <p:sldId id="3819" r:id="rId219"/>
    <p:sldId id="3820" r:id="rId220"/>
    <p:sldId id="3821" r:id="rId221"/>
    <p:sldId id="3822" r:id="rId222"/>
    <p:sldId id="3823" r:id="rId223"/>
    <p:sldId id="3824" r:id="rId224"/>
    <p:sldId id="3825" r:id="rId225"/>
    <p:sldId id="3826" r:id="rId226"/>
    <p:sldId id="3827" r:id="rId227"/>
    <p:sldId id="3828" r:id="rId228"/>
    <p:sldId id="3829" r:id="rId229"/>
    <p:sldId id="3830" r:id="rId230"/>
    <p:sldId id="3831" r:id="rId231"/>
    <p:sldId id="3832" r:id="rId232"/>
    <p:sldId id="3833" r:id="rId233"/>
    <p:sldId id="3834" r:id="rId234"/>
    <p:sldId id="3835" r:id="rId235"/>
    <p:sldId id="3836" r:id="rId236"/>
    <p:sldId id="3837" r:id="rId237"/>
    <p:sldId id="3838" r:id="rId238"/>
    <p:sldId id="3839" r:id="rId239"/>
    <p:sldId id="3840" r:id="rId240"/>
    <p:sldId id="3841" r:id="rId241"/>
    <p:sldId id="3842" r:id="rId242"/>
    <p:sldId id="3843" r:id="rId243"/>
    <p:sldId id="3844" r:id="rId244"/>
    <p:sldId id="3845" r:id="rId245"/>
    <p:sldId id="3846" r:id="rId246"/>
    <p:sldId id="3847" r:id="rId247"/>
    <p:sldId id="3848" r:id="rId248"/>
    <p:sldId id="3849" r:id="rId249"/>
    <p:sldId id="3850" r:id="rId250"/>
    <p:sldId id="3851" r:id="rId251"/>
    <p:sldId id="3852" r:id="rId252"/>
    <p:sldId id="3853" r:id="rId253"/>
    <p:sldId id="3854" r:id="rId254"/>
    <p:sldId id="3855" r:id="rId255"/>
    <p:sldId id="3856" r:id="rId256"/>
    <p:sldId id="3857" r:id="rId257"/>
    <p:sldId id="3858" r:id="rId258"/>
    <p:sldId id="3859" r:id="rId259"/>
    <p:sldId id="3860" r:id="rId260"/>
    <p:sldId id="3861" r:id="rId261"/>
    <p:sldId id="3862" r:id="rId262"/>
    <p:sldId id="3863" r:id="rId263"/>
    <p:sldId id="3864" r:id="rId264"/>
    <p:sldId id="3865" r:id="rId265"/>
    <p:sldId id="3866" r:id="rId266"/>
    <p:sldId id="2627" r:id="rId267"/>
    <p:sldId id="2628" r:id="rId268"/>
    <p:sldId id="2629" r:id="rId269"/>
    <p:sldId id="2630" r:id="rId270"/>
    <p:sldId id="2631" r:id="rId271"/>
    <p:sldId id="2632" r:id="rId272"/>
    <p:sldId id="3867" r:id="rId273"/>
    <p:sldId id="2633" r:id="rId274"/>
    <p:sldId id="2634" r:id="rId275"/>
    <p:sldId id="2635" r:id="rId276"/>
    <p:sldId id="2636" r:id="rId277"/>
    <p:sldId id="2637" r:id="rId278"/>
    <p:sldId id="2638" r:id="rId279"/>
    <p:sldId id="3868" r:id="rId280"/>
    <p:sldId id="2639" r:id="rId281"/>
    <p:sldId id="2640" r:id="rId282"/>
    <p:sldId id="2641" r:id="rId283"/>
    <p:sldId id="2642" r:id="rId284"/>
    <p:sldId id="2643" r:id="rId285"/>
    <p:sldId id="2644" r:id="rId286"/>
    <p:sldId id="3869" r:id="rId287"/>
    <p:sldId id="3870" r:id="rId288"/>
    <p:sldId id="2645" r:id="rId289"/>
    <p:sldId id="2646" r:id="rId290"/>
    <p:sldId id="2647" r:id="rId291"/>
    <p:sldId id="2648" r:id="rId292"/>
    <p:sldId id="2649" r:id="rId293"/>
    <p:sldId id="2654" r:id="rId294"/>
    <p:sldId id="2655" r:id="rId295"/>
    <p:sldId id="3871" r:id="rId296"/>
    <p:sldId id="2657" r:id="rId297"/>
    <p:sldId id="2658" r:id="rId298"/>
    <p:sldId id="2659" r:id="rId299"/>
    <p:sldId id="2663" r:id="rId300"/>
    <p:sldId id="2664" r:id="rId301"/>
    <p:sldId id="2665" r:id="rId302"/>
    <p:sldId id="2666" r:id="rId303"/>
    <p:sldId id="2667" r:id="rId304"/>
    <p:sldId id="2668" r:id="rId305"/>
    <p:sldId id="2669" r:id="rId306"/>
    <p:sldId id="2670" r:id="rId307"/>
    <p:sldId id="2671" r:id="rId308"/>
    <p:sldId id="2672" r:id="rId309"/>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640" autoAdjust="0"/>
    <p:restoredTop sz="86371" autoAdjust="0"/>
  </p:normalViewPr>
  <p:slideViewPr>
    <p:cSldViewPr>
      <p:cViewPr varScale="1">
        <p:scale>
          <a:sx n="70" d="100"/>
          <a:sy n="70" d="100"/>
        </p:scale>
        <p:origin x="1306"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microsoft.com/office/2006/relationships/vbaProject" Target="vbaProject.bin"/><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65" Type="http://schemas.openxmlformats.org/officeDocument/2006/relationships/slide" Target="slides/slide64.xml"/><Relationship Id="rId130" Type="http://schemas.openxmlformats.org/officeDocument/2006/relationships/slide" Target="slides/slide129.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306" Type="http://schemas.openxmlformats.org/officeDocument/2006/relationships/slide" Target="slides/slide305.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307" Type="http://schemas.openxmlformats.org/officeDocument/2006/relationships/slide" Target="slides/slide306.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notesMaster" Target="notesMasters/notesMaster1.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presProps" Target="presProps.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viewProps" Target="viewProps.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tableStyles" Target="tableStyles.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6" Type="http://schemas.openxmlformats.org/officeDocument/2006/relationships/slide" Target="slides/slide5.xml"/><Relationship Id="rId238" Type="http://schemas.openxmlformats.org/officeDocument/2006/relationships/slide" Target="slides/slide237.xml"/><Relationship Id="rId291" Type="http://schemas.openxmlformats.org/officeDocument/2006/relationships/slide" Target="slides/slide290.xml"/><Relationship Id="rId305" Type="http://schemas.openxmlformats.org/officeDocument/2006/relationships/slide" Target="slides/slide304.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5E17217E-6A1D-4BF8-AE8A-E16FDFDFEEEA}"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BC64EC-1B1B-49C1-847F-F136D243C35B}" type="slidenum">
              <a:rPr lang="ar-SA"/>
              <a:pPr/>
              <a:t>17</a:t>
            </a:fld>
            <a:endParaRPr lang="en-CA"/>
          </a:p>
        </p:txBody>
      </p:sp>
      <p:sp>
        <p:nvSpPr>
          <p:cNvPr id="2319362" name="Rectangle 2"/>
          <p:cNvSpPr>
            <a:spLocks noGrp="1" noRot="1" noChangeAspect="1" noChangeArrowheads="1" noTextEdit="1"/>
          </p:cNvSpPr>
          <p:nvPr>
            <p:ph type="sldImg"/>
          </p:nvPr>
        </p:nvSpPr>
        <p:spPr>
          <a:xfrm>
            <a:off x="1144588" y="685800"/>
            <a:ext cx="4572000" cy="3429000"/>
          </a:xfrm>
          <a:ln/>
        </p:spPr>
      </p:sp>
      <p:sp>
        <p:nvSpPr>
          <p:cNvPr id="2319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F56185-1A9E-452F-B669-A1474145FE8F}" type="slidenum">
              <a:rPr lang="ar-SA"/>
              <a:pPr/>
              <a:t>26</a:t>
            </a:fld>
            <a:endParaRPr lang="en-CA"/>
          </a:p>
        </p:txBody>
      </p:sp>
      <p:sp>
        <p:nvSpPr>
          <p:cNvPr id="2328578" name="Rectangle 2"/>
          <p:cNvSpPr>
            <a:spLocks noGrp="1" noRot="1" noChangeAspect="1" noChangeArrowheads="1" noTextEdit="1"/>
          </p:cNvSpPr>
          <p:nvPr>
            <p:ph type="sldImg"/>
          </p:nvPr>
        </p:nvSpPr>
        <p:spPr>
          <a:xfrm>
            <a:off x="1144588" y="685800"/>
            <a:ext cx="4572000" cy="3429000"/>
          </a:xfrm>
          <a:ln/>
        </p:spPr>
      </p:sp>
      <p:sp>
        <p:nvSpPr>
          <p:cNvPr id="23285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7CD6E4-0678-4F01-BEF9-8FCDBFE63AAE}" type="slidenum">
              <a:rPr lang="ar-SA"/>
              <a:pPr/>
              <a:t>36</a:t>
            </a:fld>
            <a:endParaRPr lang="en-CA"/>
          </a:p>
        </p:txBody>
      </p:sp>
      <p:sp>
        <p:nvSpPr>
          <p:cNvPr id="2336770" name="Rectangle 2"/>
          <p:cNvSpPr>
            <a:spLocks noGrp="1" noRot="1" noChangeAspect="1" noChangeArrowheads="1" noTextEdit="1"/>
          </p:cNvSpPr>
          <p:nvPr>
            <p:ph type="sldImg"/>
          </p:nvPr>
        </p:nvSpPr>
        <p:spPr>
          <a:xfrm>
            <a:off x="1144588" y="685800"/>
            <a:ext cx="4572000" cy="3429000"/>
          </a:xfrm>
          <a:ln/>
        </p:spPr>
      </p:sp>
      <p:sp>
        <p:nvSpPr>
          <p:cNvPr id="23367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6C75B6-2ACC-4C3F-82F4-1C64CCCCF29A}" type="slidenum">
              <a:rPr lang="ar-SA"/>
              <a:pPr/>
              <a:t>70</a:t>
            </a:fld>
            <a:endParaRPr lang="en-CA"/>
          </a:p>
        </p:txBody>
      </p:sp>
      <p:sp>
        <p:nvSpPr>
          <p:cNvPr id="2375682" name="Rectangle 2"/>
          <p:cNvSpPr>
            <a:spLocks noGrp="1" noRot="1" noChangeAspect="1" noChangeArrowheads="1" noTextEdit="1"/>
          </p:cNvSpPr>
          <p:nvPr>
            <p:ph type="sldImg"/>
          </p:nvPr>
        </p:nvSpPr>
        <p:spPr>
          <a:xfrm>
            <a:off x="1144588" y="685800"/>
            <a:ext cx="4572000" cy="3429000"/>
          </a:xfrm>
          <a:ln/>
        </p:spPr>
      </p:sp>
      <p:sp>
        <p:nvSpPr>
          <p:cNvPr id="23756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483528-55EC-47AF-B919-8A4D95FFAD9A}" type="slidenum">
              <a:rPr lang="ar-SA"/>
              <a:pPr/>
              <a:t>78</a:t>
            </a:fld>
            <a:endParaRPr lang="en-CA"/>
          </a:p>
        </p:txBody>
      </p:sp>
      <p:sp>
        <p:nvSpPr>
          <p:cNvPr id="2382850" name="Rectangle 2"/>
          <p:cNvSpPr>
            <a:spLocks noGrp="1" noRot="1" noChangeAspect="1" noChangeArrowheads="1" noTextEdit="1"/>
          </p:cNvSpPr>
          <p:nvPr>
            <p:ph type="sldImg"/>
          </p:nvPr>
        </p:nvSpPr>
        <p:spPr>
          <a:xfrm>
            <a:off x="1144588" y="685800"/>
            <a:ext cx="4572000" cy="3429000"/>
          </a:xfrm>
          <a:ln/>
        </p:spPr>
      </p:sp>
      <p:sp>
        <p:nvSpPr>
          <p:cNvPr id="2382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C0F7C7-BFE1-4E10-9E24-C4FD58D0C0F9}" type="slidenum">
              <a:rPr lang="ar-SA"/>
              <a:pPr/>
              <a:t>86</a:t>
            </a:fld>
            <a:endParaRPr lang="en-CA"/>
          </a:p>
        </p:txBody>
      </p:sp>
      <p:sp>
        <p:nvSpPr>
          <p:cNvPr id="2393090" name="Rectangle 2"/>
          <p:cNvSpPr>
            <a:spLocks noGrp="1" noRot="1" noChangeAspect="1" noChangeArrowheads="1" noTextEdit="1"/>
          </p:cNvSpPr>
          <p:nvPr>
            <p:ph type="sldImg"/>
          </p:nvPr>
        </p:nvSpPr>
        <p:spPr>
          <a:xfrm>
            <a:off x="1144588" y="685800"/>
            <a:ext cx="4572000" cy="3429000"/>
          </a:xfrm>
          <a:ln/>
        </p:spPr>
      </p:sp>
      <p:sp>
        <p:nvSpPr>
          <p:cNvPr id="23930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C98763-7A9A-4682-9B3C-DDACC5FC7B1D}" type="slidenum">
              <a:rPr lang="ar-SA"/>
              <a:pPr/>
              <a:t>116</a:t>
            </a:fld>
            <a:endParaRPr lang="en-CA"/>
          </a:p>
        </p:txBody>
      </p:sp>
      <p:sp>
        <p:nvSpPr>
          <p:cNvPr id="3813378" name="Rectangle 2"/>
          <p:cNvSpPr>
            <a:spLocks noGrp="1" noRot="1" noChangeAspect="1" noChangeArrowheads="1" noTextEdit="1"/>
          </p:cNvSpPr>
          <p:nvPr>
            <p:ph type="sldImg"/>
          </p:nvPr>
        </p:nvSpPr>
        <p:spPr>
          <a:xfrm>
            <a:off x="1144588" y="685800"/>
            <a:ext cx="4572000" cy="3429000"/>
          </a:xfrm>
          <a:ln/>
        </p:spPr>
      </p:sp>
      <p:sp>
        <p:nvSpPr>
          <p:cNvPr id="38133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F7C5A4-AEB9-47BB-A4A0-E72BDE29923A}" type="slidenum">
              <a:rPr lang="ar-SA"/>
              <a:pPr/>
              <a:t>126</a:t>
            </a:fld>
            <a:endParaRPr lang="en-CA"/>
          </a:p>
        </p:txBody>
      </p:sp>
      <p:sp>
        <p:nvSpPr>
          <p:cNvPr id="3824642" name="Rectangle 2"/>
          <p:cNvSpPr>
            <a:spLocks noGrp="1" noRot="1" noChangeAspect="1" noChangeArrowheads="1" noTextEdit="1"/>
          </p:cNvSpPr>
          <p:nvPr>
            <p:ph type="sldImg"/>
          </p:nvPr>
        </p:nvSpPr>
        <p:spPr>
          <a:xfrm>
            <a:off x="1144588" y="685800"/>
            <a:ext cx="4572000" cy="3429000"/>
          </a:xfrm>
          <a:ln/>
        </p:spPr>
      </p:sp>
      <p:sp>
        <p:nvSpPr>
          <p:cNvPr id="38246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0F31D2-840B-4A46-8EF8-6552E05CF7C7}" type="slidenum">
              <a:rPr lang="ar-SA"/>
              <a:pPr/>
              <a:t>135</a:t>
            </a:fld>
            <a:endParaRPr lang="en-CA"/>
          </a:p>
        </p:txBody>
      </p:sp>
      <p:sp>
        <p:nvSpPr>
          <p:cNvPr id="3834882" name="Rectangle 2"/>
          <p:cNvSpPr>
            <a:spLocks noGrp="1" noRot="1" noChangeAspect="1" noChangeArrowheads="1" noTextEdit="1"/>
          </p:cNvSpPr>
          <p:nvPr>
            <p:ph type="sldImg"/>
          </p:nvPr>
        </p:nvSpPr>
        <p:spPr>
          <a:xfrm>
            <a:off x="1144588" y="685800"/>
            <a:ext cx="4572000" cy="3429000"/>
          </a:xfrm>
          <a:ln/>
        </p:spPr>
      </p:sp>
      <p:sp>
        <p:nvSpPr>
          <p:cNvPr id="38348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090C3B-4A10-4F49-A7CB-D62FBB5178D2}" type="slidenum">
              <a:rPr lang="ar-SA"/>
              <a:pPr/>
              <a:t>168</a:t>
            </a:fld>
            <a:endParaRPr lang="en-CA"/>
          </a:p>
        </p:txBody>
      </p:sp>
      <p:sp>
        <p:nvSpPr>
          <p:cNvPr id="2486274" name="Rectangle 2"/>
          <p:cNvSpPr>
            <a:spLocks noGrp="1" noRot="1" noChangeAspect="1" noChangeArrowheads="1" noTextEdit="1"/>
          </p:cNvSpPr>
          <p:nvPr>
            <p:ph type="sldImg"/>
          </p:nvPr>
        </p:nvSpPr>
        <p:spPr>
          <a:xfrm>
            <a:off x="1144588" y="685800"/>
            <a:ext cx="4572000" cy="3429000"/>
          </a:xfrm>
          <a:ln/>
        </p:spPr>
      </p:sp>
      <p:sp>
        <p:nvSpPr>
          <p:cNvPr id="2486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8C37D0-B7EA-4E15-957D-D4B77B162986}" type="slidenum">
              <a:rPr lang="ar-SA"/>
              <a:pPr/>
              <a:t>176</a:t>
            </a:fld>
            <a:endParaRPr lang="en-CA"/>
          </a:p>
        </p:txBody>
      </p:sp>
      <p:sp>
        <p:nvSpPr>
          <p:cNvPr id="2495490" name="Rectangle 2"/>
          <p:cNvSpPr>
            <a:spLocks noGrp="1" noRot="1" noChangeAspect="1" noChangeArrowheads="1" noTextEdit="1"/>
          </p:cNvSpPr>
          <p:nvPr>
            <p:ph type="sldImg"/>
          </p:nvPr>
        </p:nvSpPr>
        <p:spPr>
          <a:xfrm>
            <a:off x="1144588" y="685800"/>
            <a:ext cx="4572000" cy="3429000"/>
          </a:xfrm>
          <a:ln/>
        </p:spPr>
      </p:sp>
      <p:sp>
        <p:nvSpPr>
          <p:cNvPr id="24954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A6547F-69FC-4BCE-AE8F-74211BE05EB7}" type="slidenum">
              <a:rPr lang="ar-SA"/>
              <a:pPr/>
              <a:t>184</a:t>
            </a:fld>
            <a:endParaRPr lang="en-CA"/>
          </a:p>
        </p:txBody>
      </p:sp>
      <p:sp>
        <p:nvSpPr>
          <p:cNvPr id="2506754" name="Rectangle 2"/>
          <p:cNvSpPr>
            <a:spLocks noGrp="1" noRot="1" noChangeAspect="1" noChangeArrowheads="1" noTextEdit="1"/>
          </p:cNvSpPr>
          <p:nvPr>
            <p:ph type="sldImg"/>
          </p:nvPr>
        </p:nvSpPr>
        <p:spPr>
          <a:xfrm>
            <a:off x="1144588" y="685800"/>
            <a:ext cx="4572000" cy="3429000"/>
          </a:xfrm>
          <a:ln/>
        </p:spPr>
      </p:sp>
      <p:sp>
        <p:nvSpPr>
          <p:cNvPr id="2506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C50797-6BC5-4330-957E-001D957A7826}" type="slidenum">
              <a:rPr lang="ar-SA"/>
              <a:pPr/>
              <a:t>218</a:t>
            </a:fld>
            <a:endParaRPr lang="en-CA"/>
          </a:p>
        </p:txBody>
      </p:sp>
      <p:sp>
        <p:nvSpPr>
          <p:cNvPr id="3877890" name="Rectangle 2"/>
          <p:cNvSpPr>
            <a:spLocks noGrp="1" noRot="1" noChangeAspect="1" noChangeArrowheads="1" noTextEdit="1"/>
          </p:cNvSpPr>
          <p:nvPr>
            <p:ph type="sldImg"/>
          </p:nvPr>
        </p:nvSpPr>
        <p:spPr>
          <a:xfrm>
            <a:off x="1144588" y="685800"/>
            <a:ext cx="4572000" cy="3429000"/>
          </a:xfrm>
          <a:ln/>
        </p:spPr>
      </p:sp>
      <p:sp>
        <p:nvSpPr>
          <p:cNvPr id="38778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82BFB4-F20F-4386-81FB-4A46C67648B4}" type="slidenum">
              <a:rPr lang="ar-SA"/>
              <a:pPr/>
              <a:t>236</a:t>
            </a:fld>
            <a:endParaRPr lang="en-CA"/>
          </a:p>
        </p:txBody>
      </p:sp>
      <p:sp>
        <p:nvSpPr>
          <p:cNvPr id="3897346" name="Rectangle 2"/>
          <p:cNvSpPr>
            <a:spLocks noGrp="1" noRot="1" noChangeAspect="1" noChangeArrowheads="1" noTextEdit="1"/>
          </p:cNvSpPr>
          <p:nvPr>
            <p:ph type="sldImg"/>
          </p:nvPr>
        </p:nvSpPr>
        <p:spPr>
          <a:xfrm>
            <a:off x="1144588" y="685800"/>
            <a:ext cx="4572000" cy="3429000"/>
          </a:xfrm>
          <a:ln/>
        </p:spPr>
      </p:sp>
      <p:sp>
        <p:nvSpPr>
          <p:cNvPr id="38973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CF88AC-98B3-490C-84A9-E96BDC056780}" type="slidenum">
              <a:rPr lang="ar-SA"/>
              <a:pPr/>
              <a:t>245</a:t>
            </a:fld>
            <a:endParaRPr lang="en-CA"/>
          </a:p>
        </p:txBody>
      </p:sp>
      <p:sp>
        <p:nvSpPr>
          <p:cNvPr id="3907586" name="Rectangle 2"/>
          <p:cNvSpPr>
            <a:spLocks noGrp="1" noRot="1" noChangeAspect="1" noChangeArrowheads="1" noTextEdit="1"/>
          </p:cNvSpPr>
          <p:nvPr>
            <p:ph type="sldImg"/>
          </p:nvPr>
        </p:nvSpPr>
        <p:spPr>
          <a:xfrm>
            <a:off x="1144588" y="685800"/>
            <a:ext cx="4572000" cy="3429000"/>
          </a:xfrm>
          <a:ln/>
        </p:spPr>
      </p:sp>
      <p:sp>
        <p:nvSpPr>
          <p:cNvPr id="39075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547616-9396-456D-A73B-1060C84790BF}" type="slidenum">
              <a:rPr lang="ar-SA"/>
              <a:pPr/>
              <a:t>281</a:t>
            </a:fld>
            <a:endParaRPr lang="en-CA"/>
          </a:p>
        </p:txBody>
      </p:sp>
      <p:sp>
        <p:nvSpPr>
          <p:cNvPr id="2601986" name="Rectangle 2"/>
          <p:cNvSpPr>
            <a:spLocks noGrp="1" noRot="1" noChangeAspect="1" noChangeArrowheads="1" noTextEdit="1"/>
          </p:cNvSpPr>
          <p:nvPr>
            <p:ph type="sldImg"/>
          </p:nvPr>
        </p:nvSpPr>
        <p:spPr>
          <a:xfrm>
            <a:off x="1144588" y="685800"/>
            <a:ext cx="4572000" cy="3429000"/>
          </a:xfrm>
          <a:ln/>
        </p:spPr>
      </p:sp>
      <p:sp>
        <p:nvSpPr>
          <p:cNvPr id="26019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E60218-5EA3-4EBF-9225-A2CB00448E6E}" type="slidenum">
              <a:rPr lang="ar-SA"/>
              <a:pPr/>
              <a:t>289</a:t>
            </a:fld>
            <a:endParaRPr lang="en-CA"/>
          </a:p>
        </p:txBody>
      </p:sp>
      <p:sp>
        <p:nvSpPr>
          <p:cNvPr id="2609154" name="Rectangle 2"/>
          <p:cNvSpPr>
            <a:spLocks noGrp="1" noRot="1" noChangeAspect="1" noChangeArrowheads="1" noTextEdit="1"/>
          </p:cNvSpPr>
          <p:nvPr>
            <p:ph type="sldImg"/>
          </p:nvPr>
        </p:nvSpPr>
        <p:spPr>
          <a:xfrm>
            <a:off x="1144588" y="685800"/>
            <a:ext cx="4572000" cy="3429000"/>
          </a:xfrm>
          <a:ln/>
        </p:spPr>
      </p:sp>
      <p:sp>
        <p:nvSpPr>
          <p:cNvPr id="2609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24DEBF-BD43-4D4B-B211-1E3F4E628488}" type="slidenum">
              <a:rPr lang="ar-SA"/>
              <a:pPr/>
              <a:t>294</a:t>
            </a:fld>
            <a:endParaRPr lang="en-CA"/>
          </a:p>
        </p:txBody>
      </p:sp>
      <p:sp>
        <p:nvSpPr>
          <p:cNvPr id="2619394" name="Rectangle 2"/>
          <p:cNvSpPr>
            <a:spLocks noGrp="1" noRot="1" noChangeAspect="1" noChangeArrowheads="1" noTextEdit="1"/>
          </p:cNvSpPr>
          <p:nvPr>
            <p:ph type="sldImg"/>
          </p:nvPr>
        </p:nvSpPr>
        <p:spPr>
          <a:xfrm>
            <a:off x="1144588" y="685800"/>
            <a:ext cx="4572000" cy="3429000"/>
          </a:xfrm>
          <a:ln/>
        </p:spPr>
      </p:sp>
      <p:sp>
        <p:nvSpPr>
          <p:cNvPr id="26193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935234" name="Rectangle 2"/>
          <p:cNvSpPr>
            <a:spLocks noGrp="1" noChangeArrowheads="1"/>
          </p:cNvSpPr>
          <p:nvPr>
            <p:ph type="ctrTitle"/>
          </p:nvPr>
        </p:nvSpPr>
        <p:spPr>
          <a:xfrm>
            <a:off x="0" y="0"/>
            <a:ext cx="539750" cy="549275"/>
          </a:xfrm>
        </p:spPr>
        <p:txBody>
          <a:bodyPr/>
          <a:lstStyle>
            <a:lvl1pPr>
              <a:defRPr sz="1200"/>
            </a:lvl1pPr>
          </a:lstStyle>
          <a:p>
            <a:r>
              <a:rPr lang="en-US"/>
              <a:t>Click to edit Master title style</a:t>
            </a:r>
          </a:p>
        </p:txBody>
      </p:sp>
      <p:sp>
        <p:nvSpPr>
          <p:cNvPr id="393523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3935236" name="Rectangle 4"/>
          <p:cNvSpPr>
            <a:spLocks noGrp="1" noChangeArrowheads="1"/>
          </p:cNvSpPr>
          <p:nvPr>
            <p:ph type="dt" sz="half" idx="2"/>
          </p:nvPr>
        </p:nvSpPr>
        <p:spPr>
          <a:xfrm>
            <a:off x="457200" y="6245225"/>
            <a:ext cx="2133600" cy="476250"/>
          </a:xfrm>
        </p:spPr>
        <p:txBody>
          <a:bodyPr/>
          <a:lstStyle>
            <a:lvl1pPr>
              <a:defRPr/>
            </a:lvl1pPr>
          </a:lstStyle>
          <a:p>
            <a:endParaRPr lang="en-CA"/>
          </a:p>
        </p:txBody>
      </p:sp>
      <p:sp>
        <p:nvSpPr>
          <p:cNvPr id="3935237" name="Rectangle 5"/>
          <p:cNvSpPr>
            <a:spLocks noGrp="1" noChangeArrowheads="1"/>
          </p:cNvSpPr>
          <p:nvPr>
            <p:ph type="ftr" sz="quarter" idx="3"/>
          </p:nvPr>
        </p:nvSpPr>
        <p:spPr/>
        <p:txBody>
          <a:bodyPr/>
          <a:lstStyle>
            <a:lvl1pPr>
              <a:defRPr/>
            </a:lvl1pPr>
          </a:lstStyle>
          <a:p>
            <a:endParaRPr lang="en-CA"/>
          </a:p>
        </p:txBody>
      </p:sp>
      <p:sp>
        <p:nvSpPr>
          <p:cNvPr id="3935238" name="Rectangle 6"/>
          <p:cNvSpPr>
            <a:spLocks noGrp="1" noChangeArrowheads="1"/>
          </p:cNvSpPr>
          <p:nvPr>
            <p:ph type="sldNum" sz="quarter" idx="4"/>
          </p:nvPr>
        </p:nvSpPr>
        <p:spPr>
          <a:xfrm>
            <a:off x="6553200" y="6245225"/>
            <a:ext cx="2133600" cy="476250"/>
          </a:xfrm>
        </p:spPr>
        <p:txBody>
          <a:bodyPr/>
          <a:lstStyle>
            <a:lvl1pPr>
              <a:defRPr/>
            </a:lvl1pPr>
          </a:lstStyle>
          <a:p>
            <a:fld id="{6280D77A-A4B7-4F28-84DB-876E3856A82C}"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F8E3A5DF-4B7F-4C9F-9E13-856D8127DC42}"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6CD81414-C207-4F9D-BC19-39961E13325B}"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57A493EE-E4F9-4409-A12E-3F7B1946D814}"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97965D75-FBBC-468E-A618-3D491AE407C6}"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F3ECF7BF-1369-4717-99E2-8DF968974FF5}"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E7174107-2037-4313-B8A1-60B77EACA5D7}"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5AE2A2A7-2621-4A37-AF05-82D27EAB1FD1}"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B43908CE-C58D-42B5-8EDB-09A3166F9565}"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67EE9663-989B-4965-A3E0-C08F4E5FE5DF}"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FABC3222-957A-46AD-8E8E-B161C0CD07FD}"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6553200" y="6245225"/>
            <a:ext cx="2133600" cy="476250"/>
          </a:xfrm>
        </p:spPr>
        <p:txBody>
          <a:bodyPr/>
          <a:lstStyle>
            <a:lvl1pPr>
              <a:defRPr/>
            </a:lvl1pPr>
          </a:lstStyle>
          <a:p>
            <a:endParaRPr lang="en-CA"/>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CA"/>
          </a:p>
        </p:txBody>
      </p:sp>
      <p:sp>
        <p:nvSpPr>
          <p:cNvPr id="6" name="Slide Number Placeholder 5"/>
          <p:cNvSpPr>
            <a:spLocks noGrp="1"/>
          </p:cNvSpPr>
          <p:nvPr>
            <p:ph type="sldNum" sz="quarter" idx="12"/>
          </p:nvPr>
        </p:nvSpPr>
        <p:spPr>
          <a:xfrm>
            <a:off x="457200" y="6245225"/>
            <a:ext cx="2133600" cy="476250"/>
          </a:xfrm>
        </p:spPr>
        <p:txBody>
          <a:bodyPr/>
          <a:lstStyle>
            <a:lvl1pPr>
              <a:defRPr/>
            </a:lvl1pPr>
          </a:lstStyle>
          <a:p>
            <a:fld id="{D4689D3B-1F71-4074-A7A7-5BB06122A4A2}"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8BA486E2-E7D5-4D22-938B-8D77C63098AD}"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04.xml"/><Relationship Id="rId7" Type="http://schemas.openxmlformats.org/officeDocument/2006/relationships/slide" Target="slide2.xml"/><Relationship Id="rId2" Type="http://schemas.openxmlformats.org/officeDocument/2006/relationships/slide" Target="slide266.xml"/><Relationship Id="rId1" Type="http://schemas.openxmlformats.org/officeDocument/2006/relationships/slideLayout" Target="../slideLayouts/slideLayout12.xml"/><Relationship Id="rId6" Type="http://schemas.openxmlformats.org/officeDocument/2006/relationships/slide" Target="slide57.xml"/><Relationship Id="rId5" Type="http://schemas.openxmlformats.org/officeDocument/2006/relationships/slide" Target="slide102.xml"/><Relationship Id="rId4" Type="http://schemas.openxmlformats.org/officeDocument/2006/relationships/slide" Target="slide15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4706" name="Rectangle 2"/>
          <p:cNvSpPr>
            <a:spLocks noGrp="1" noChangeArrowheads="1"/>
          </p:cNvSpPr>
          <p:nvPr>
            <p:ph type="title"/>
          </p:nvPr>
        </p:nvSpPr>
        <p:spPr>
          <a:xfrm>
            <a:off x="395288" y="274638"/>
            <a:ext cx="8291512" cy="1570037"/>
          </a:xfrm>
          <a:solidFill>
            <a:srgbClr val="990033"/>
          </a:solidFill>
          <a:ln>
            <a:solidFill>
              <a:schemeClr val="bg1"/>
            </a:solidFill>
          </a:ln>
        </p:spPr>
        <p:txBody>
          <a:bodyPr/>
          <a:lstStyle/>
          <a:p>
            <a:r>
              <a:rPr lang="ar-EG" sz="3600" dirty="0">
                <a:solidFill>
                  <a:schemeClr val="bg1"/>
                </a:solidFill>
              </a:rPr>
              <a:t>قراءات أيام شهر نسئ</a:t>
            </a:r>
            <a:br>
              <a:rPr lang="ar-EG" sz="3600" dirty="0">
                <a:solidFill>
                  <a:schemeClr val="bg1"/>
                </a:solidFill>
              </a:rPr>
            </a:br>
            <a:r>
              <a:rPr lang="en-CA" sz="3600" dirty="0">
                <a:solidFill>
                  <a:schemeClr val="bg1"/>
                </a:solidFill>
              </a:rPr>
              <a:t>Lectures </a:t>
            </a:r>
            <a:r>
              <a:rPr lang="fr-CA" sz="3600" dirty="0">
                <a:solidFill>
                  <a:schemeClr val="bg1"/>
                </a:solidFill>
              </a:rPr>
              <a:t>des jours du moi de </a:t>
            </a:r>
            <a:r>
              <a:rPr lang="en-US" sz="3600" dirty="0">
                <a:solidFill>
                  <a:schemeClr val="bg1"/>
                </a:solidFill>
              </a:rPr>
              <a:t>Nasi</a:t>
            </a:r>
            <a:endParaRPr lang="fr-CA" sz="3600" dirty="0">
              <a:solidFill>
                <a:schemeClr val="bg1"/>
              </a:solidFill>
            </a:endParaRPr>
          </a:p>
        </p:txBody>
      </p:sp>
      <p:graphicFrame>
        <p:nvGraphicFramePr>
          <p:cNvPr id="3784810" name="Group 106"/>
          <p:cNvGraphicFramePr>
            <a:graphicFrameLocks noGrp="1"/>
          </p:cNvGraphicFramePr>
          <p:nvPr>
            <p:ph idx="1"/>
          </p:nvPr>
        </p:nvGraphicFramePr>
        <p:xfrm>
          <a:off x="2484438" y="2276475"/>
          <a:ext cx="4895850" cy="820738"/>
        </p:xfrm>
        <a:graphic>
          <a:graphicData uri="http://schemas.openxmlformats.org/drawingml/2006/table">
            <a:tbl>
              <a:tblPr rtl="1"/>
              <a:tblGrid>
                <a:gridCol w="792163">
                  <a:extLst>
                    <a:ext uri="{9D8B030D-6E8A-4147-A177-3AD203B41FA5}">
                      <a16:colId xmlns:a16="http://schemas.microsoft.com/office/drawing/2014/main" val="20000"/>
                    </a:ext>
                  </a:extLst>
                </a:gridCol>
                <a:gridCol w="820737">
                  <a:extLst>
                    <a:ext uri="{9D8B030D-6E8A-4147-A177-3AD203B41FA5}">
                      <a16:colId xmlns:a16="http://schemas.microsoft.com/office/drawing/2014/main" val="20001"/>
                    </a:ext>
                  </a:extLst>
                </a:gridCol>
                <a:gridCol w="825500">
                  <a:extLst>
                    <a:ext uri="{9D8B030D-6E8A-4147-A177-3AD203B41FA5}">
                      <a16:colId xmlns:a16="http://schemas.microsoft.com/office/drawing/2014/main" val="20002"/>
                    </a:ext>
                  </a:extLst>
                </a:gridCol>
                <a:gridCol w="822325">
                  <a:extLst>
                    <a:ext uri="{9D8B030D-6E8A-4147-A177-3AD203B41FA5}">
                      <a16:colId xmlns:a16="http://schemas.microsoft.com/office/drawing/2014/main" val="20003"/>
                    </a:ext>
                  </a:extLst>
                </a:gridCol>
                <a:gridCol w="823913">
                  <a:extLst>
                    <a:ext uri="{9D8B030D-6E8A-4147-A177-3AD203B41FA5}">
                      <a16:colId xmlns:a16="http://schemas.microsoft.com/office/drawing/2014/main" val="20004"/>
                    </a:ext>
                  </a:extLst>
                </a:gridCol>
                <a:gridCol w="811212">
                  <a:extLst>
                    <a:ext uri="{9D8B030D-6E8A-4147-A177-3AD203B41FA5}">
                      <a16:colId xmlns:a16="http://schemas.microsoft.com/office/drawing/2014/main" val="20005"/>
                    </a:ext>
                  </a:extLst>
                </a:gridCol>
              </a:tblGrid>
              <a:tr h="820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 action="ppaction://hlinksldjump"/>
                        </a:rPr>
                        <a:t>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 action="ppaction://hlinksldjump"/>
                        </a:rPr>
                        <a:t>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4" action="ppaction://hlinksldjump"/>
                        </a:rPr>
                        <a:t>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5" action="ppaction://hlinksldjump"/>
                        </a:rPr>
                        <a:t>3</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6" action="ppaction://hlinksldjump"/>
                        </a:rPr>
                        <a:t>2</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hlinkClick r:id="rId7" action="ppaction://hlinksldjump"/>
                        </a:rPr>
                        <a:t>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59" name="Group 11"/>
          <p:cNvGraphicFramePr>
            <a:graphicFrameLocks noGrp="1"/>
          </p:cNvGraphicFramePr>
          <p:nvPr/>
        </p:nvGraphicFramePr>
        <p:xfrm>
          <a:off x="468313" y="692150"/>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(15</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t>
                      </a:r>
                      <a:r>
                        <a:rPr kumimoji="0" lang="en-US" sz="4000" b="0" i="0" u="none" strike="noStrike" cap="none" normalizeH="0" baseline="0">
                          <a:ln>
                            <a:noFill/>
                          </a:ln>
                          <a:solidFill>
                            <a:srgbClr val="FF9900"/>
                          </a:solidFill>
                          <a:effectLst/>
                          <a:latin typeface="Arial" charset="0"/>
                          <a:cs typeface="Arial" charset="0"/>
                        </a:rPr>
                        <a:t>Hatour</a:t>
                      </a:r>
                      <a:r>
                        <a:rPr kumimoji="0" lang="en-US"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الأول</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الخامس عشر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Première  jour du mois de </a:t>
                      </a:r>
                      <a:r>
                        <a:rPr kumimoji="0" lang="en-US" sz="4000" b="0" i="0" u="none" strike="noStrike" cap="none" normalizeH="0" baseline="0">
                          <a:ln>
                            <a:noFill/>
                          </a:ln>
                          <a:solidFill>
                            <a:srgbClr val="FF9900"/>
                          </a:solidFill>
                          <a:effectLst/>
                          <a:latin typeface="Arial" charset="0"/>
                          <a:cs typeface="Arial" charset="0"/>
                        </a:rPr>
                        <a:t>Misra</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Quinzième</a:t>
                      </a:r>
                      <a:r>
                        <a:rPr kumimoji="0" lang="fr-CA" sz="4000" b="1" i="0" u="none" strike="noStrike" cap="none" normalizeH="0" baseline="0">
                          <a:ln>
                            <a:noFill/>
                          </a:ln>
                          <a:solidFill>
                            <a:srgbClr val="FF9900"/>
                          </a:solidFill>
                          <a:effectLst/>
                          <a:latin typeface="Arial" charset="0"/>
                          <a:cs typeface="Arial" charset="0"/>
                        </a:rPr>
                        <a:t> du </a:t>
                      </a:r>
                      <a:r>
                        <a:rPr kumimoji="0" lang="en-US" sz="4000" b="0" i="0" u="none" strike="noStrike" cap="none" normalizeH="0" baseline="0">
                          <a:ln>
                            <a:noFill/>
                          </a:ln>
                          <a:solidFill>
                            <a:srgbClr val="FF9900"/>
                          </a:solidFill>
                          <a:effectLst/>
                          <a:latin typeface="Arial" charset="0"/>
                          <a:cs typeface="Arial" charset="0"/>
                        </a:rPr>
                        <a:t>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70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3070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8136" name="Group 40"/>
          <p:cNvGraphicFramePr>
            <a:graphicFrameLocks noGrp="1"/>
          </p:cNvGraphicFramePr>
          <p:nvPr/>
        </p:nvGraphicFramePr>
        <p:xfrm>
          <a:off x="34925" y="44450"/>
          <a:ext cx="9001125" cy="6793104"/>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Times New Roman" pitchFamily="18" charset="0"/>
                        </a:rPr>
                        <a:t>65 : 4-5</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للذي تختاره وتقربه ليسكن في ديارك.لنشبعنّ من خير بيتك قدس هيكلك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بمخاوف في العدل تستجيبنا يا اله خلاصنا يا متكل جميع اقاصي الارض والبحر البعيدة.</a:t>
                      </a:r>
                      <a:r>
                        <a:rPr kumimoji="0" lang="en-US" sz="3200" b="1"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65 : 4-5</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Heureux celui que tu choisis et que tu admets en ta présence. Pour qu'il habite dans tes parvis. Avec justice,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tu nous réponds par des merveilles. Dieu, notre sauveur, sécurité de la terre entière,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65:4-5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You will answer us, O God of our salvation, You who are the confidence of all the ends of the earth. 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8137" name="Rectangle 41"/>
          <p:cNvSpPr>
            <a:spLocks noGrp="1" noChangeArrowheads="1"/>
          </p:cNvSpPr>
          <p:nvPr>
            <p:ph type="ctrTitle"/>
          </p:nvPr>
        </p:nvSpPr>
        <p:spPr/>
        <p:txBody>
          <a:bodyPr/>
          <a:lstStyle/>
          <a:p>
            <a:r>
              <a:rPr lang="en-US"/>
              <a:t>1pv</a:t>
            </a:r>
          </a:p>
        </p:txBody>
      </p:sp>
      <p:sp>
        <p:nvSpPr>
          <p:cNvPr id="16" name="Text Box 29">
            <a:hlinkClick r:id="" action="ppaction://macro?name=LetThemExaltHimForBishop"/>
          </p:cNvPr>
          <p:cNvSpPr txBox="1">
            <a:spLocks noChangeArrowheads="1"/>
          </p:cNvSpPr>
          <p:nvPr/>
        </p:nvSpPr>
        <p:spPr bwMode="auto">
          <a:xfrm>
            <a:off x="7429520" y="6357958"/>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9155" name="Group 35"/>
          <p:cNvGraphicFramePr>
            <a:graphicFrameLocks noGrp="1"/>
          </p:cNvGraphicFramePr>
          <p:nvPr/>
        </p:nvGraphicFramePr>
        <p:xfrm>
          <a:off x="34925" y="-26988"/>
          <a:ext cx="9074150" cy="69311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متى </a:t>
                      </a:r>
                      <a:r>
                        <a:rPr kumimoji="0" lang="en-US" sz="3200" b="0" i="0" u="sng" strike="noStrike" cap="none" normalizeH="0" baseline="0" dirty="0">
                          <a:ln>
                            <a:noFill/>
                          </a:ln>
                          <a:solidFill>
                            <a:srgbClr val="FF9933"/>
                          </a:solidFill>
                          <a:effectLst/>
                          <a:latin typeface="Arial" charset="0"/>
                          <a:cs typeface="Times New Roman" pitchFamily="18" charset="0"/>
                        </a:rPr>
                        <a:t>10:34-42</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 تظنوا اني جئت لألقي سلاما على الارض.ما جئت لألقي سلاما بل سيفا. فاني جئت لأفرّق الانسان ضد ابيه والابنة ضد امها والكنة ضد حماتها. واعداء الانسان اهل بيته.</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a:t>
                      </a:r>
                      <a:r>
                        <a:rPr kumimoji="0" lang="en-US" sz="3200" b="0" i="0" u="sng" strike="noStrike" cap="none" normalizeH="0" baseline="0">
                          <a:ln>
                            <a:noFill/>
                          </a:ln>
                          <a:solidFill>
                            <a:srgbClr val="FF9933"/>
                          </a:solidFill>
                          <a:effectLst/>
                          <a:latin typeface="Arial" charset="0"/>
                          <a:cs typeface="Times New Roman" pitchFamily="18" charset="0"/>
                        </a:rPr>
                        <a:t>10 : 34 - 42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9156" name="Rectangle 36"/>
          <p:cNvSpPr>
            <a:spLocks noGrp="1" noChangeArrowheads="1"/>
          </p:cNvSpPr>
          <p:nvPr>
            <p:ph type="ctrTitle"/>
          </p:nvPr>
        </p:nvSpPr>
        <p:spPr/>
        <p:txBody>
          <a:bodyPr/>
          <a:lstStyle/>
          <a:p>
            <a:r>
              <a:rPr lang="en-US"/>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0180" name="Group 36"/>
          <p:cNvGraphicFramePr>
            <a:graphicFrameLocks noGrp="1"/>
          </p:cNvGraphicFramePr>
          <p:nvPr/>
        </p:nvGraphicFramePr>
        <p:xfrm>
          <a:off x="34925" y="115888"/>
          <a:ext cx="9074150" cy="62103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احب ابا او اما اكثر مني فلا يستحقني.ومن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maison.37 Qui aime son père ou sa mère plus que moi n'est pas digne de moi; qui aime son fils ou sa fille plus que moi n'est pas digne de moi.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1198" name="Group 30"/>
          <p:cNvGraphicFramePr>
            <a:graphicFrameLocks noGrp="1"/>
          </p:cNvGraphicFramePr>
          <p:nvPr/>
        </p:nvGraphicFramePr>
        <p:xfrm>
          <a:off x="34925" y="44450"/>
          <a:ext cx="9145588" cy="658774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من يقبلكم يقبلني ومن يقبلني يقبل الذي ارسلني.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assuré sa vie la perdra et qui perdra sa vie à cause de moi l'assurera.40 Qui vous accueille m'accueille, et qui m'accueille, accueille Celui qui m'a envoyé. 41 Qui accueille un prophète en sa qualité de prophète recevra une récompense de prophète,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41 He who receives a prophet in the name of a prophet shall receive a prophet's reward.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2215" name="Group 23"/>
          <p:cNvGraphicFramePr>
            <a:graphicFrameLocks noGrp="1"/>
          </p:cNvGraphicFramePr>
          <p:nvPr/>
        </p:nvGraphicFramePr>
        <p:xfrm>
          <a:off x="34925" y="44450"/>
          <a:ext cx="9145588" cy="675259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يقبل بارا باسم بار فأجر بار ياخذ. ومن سقى احد هؤلاء الصغار كاس ماء بارد فقط باسم تلميذ فالحق اقول لكم انه لا يضيع اجره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qui accueille un juste en sa qualité de juste recevra une récompense de juste.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And he who receives a righteous man in the name of a righteous man shall receive a righteous man's reward. 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32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132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269" name="Group 29"/>
          <p:cNvGraphicFramePr>
            <a:graphicFrameLocks noGrp="1"/>
          </p:cNvGraphicFramePr>
          <p:nvPr/>
        </p:nvGraphicFramePr>
        <p:xfrm>
          <a:off x="107950" y="44450"/>
          <a:ext cx="9072563" cy="61214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en-US"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37 : 17,18</a:t>
                      </a:r>
                      <a:r>
                        <a:rPr kumimoji="0" lang="ar-EG" sz="3200" b="0" i="0" u="sng" strike="noStrike" cap="none" normalizeH="0" baseline="0" dirty="0">
                          <a:ln>
                            <a:noFill/>
                          </a:ln>
                          <a:solidFill>
                            <a:srgbClr val="FF9933"/>
                          </a:solidFill>
                          <a:effectLst/>
                          <a:latin typeface="Arial" charset="0"/>
                          <a:cs typeface="Times New Roman" pitchFamily="18" charset="0"/>
                        </a:rPr>
                        <a:t>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 سواعد الاشرار تنكسر وعاضد الصديقين الرب. الرب عارف ايام الكملة وميراثهم الى الابد يكون</a:t>
                      </a:r>
                      <a:r>
                        <a:rPr kumimoji="0" lang="ar-EG"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37 : 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37:17-18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17 The LORD upholds the righteous.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18 The LORD knows the days of the upright, and their inheritance shall be forever.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4270" name="Rectangle 30"/>
          <p:cNvSpPr>
            <a:spLocks noGrp="1" noChangeArrowheads="1"/>
          </p:cNvSpPr>
          <p:nvPr>
            <p:ph type="ctrTitle"/>
          </p:nvPr>
        </p:nvSpPr>
        <p:spPr/>
        <p:txBody>
          <a:bodyPr/>
          <a:lstStyle/>
          <a:p>
            <a:r>
              <a:rPr lang="en-US"/>
              <a:t>1pm</a:t>
            </a:r>
          </a:p>
        </p:txBody>
      </p:sp>
      <p:sp>
        <p:nvSpPr>
          <p:cNvPr id="16" name="Text Box 29">
            <a:hlinkClick r:id="" action="ppaction://macro?name=LetThemExaltHimForBishop"/>
          </p:cNvPr>
          <p:cNvSpPr txBox="1">
            <a:spLocks noChangeArrowheads="1"/>
          </p:cNvSpPr>
          <p:nvPr/>
        </p:nvSpPr>
        <p:spPr bwMode="auto">
          <a:xfrm>
            <a:off x="7143768" y="5286388"/>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304" name="Group 40"/>
          <p:cNvGraphicFramePr>
            <a:graphicFrameLocks noGrp="1"/>
          </p:cNvGraphicFramePr>
          <p:nvPr/>
        </p:nvGraphicFramePr>
        <p:xfrm>
          <a:off x="34925" y="-26988"/>
          <a:ext cx="9145588" cy="6803136"/>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 : 1 – 17 )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البدء كان الكلمة والكلمة كان عند الله وكان الكلمة الله.هذا كان في البدء عند الله. كل شيء به كان وبغيره لم يكن شيء مما كان.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29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1 : 1 - 17</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commencement était le Verbe, et le Verbe était tourné vers Dieu, et le Verbe était Dieu.2 Il était au commencement tourné vers Dieu. 3 Tout fut par lui, et rien de ce qui fut, ne fut sans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beginning was the Word, and the Word was with God, and the Word was God. 2 He was in the beginning with God. 3 All things were made through Him, and without Him nothing was made that was made.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5305" name="Rectangle 41"/>
          <p:cNvSpPr>
            <a:spLocks noGrp="1" noChangeArrowheads="1"/>
          </p:cNvSpPr>
          <p:nvPr>
            <p:ph type="ctrTitle"/>
          </p:nvPr>
        </p:nvSpPr>
        <p:spPr/>
        <p:txBody>
          <a:bodyPr/>
          <a:lstStyle/>
          <a:p>
            <a:r>
              <a:rPr lang="en-US"/>
              <a:t>1m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6320" name="Group 32"/>
          <p:cNvGraphicFramePr>
            <a:graphicFrameLocks noGrp="1"/>
          </p:cNvGraphicFramePr>
          <p:nvPr/>
        </p:nvGraphicFramePr>
        <p:xfrm>
          <a:off x="34925" y="44450"/>
          <a:ext cx="9145588" cy="6796405"/>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فيه كانت الحياة والحياة كانت نور الناس. والنور يضيء في الظلمة والظلمة لم تدركه كان انسان مرسل من الله اسمه يوحنا. هذا جاء للشهادة ليشهد للنور لكي يؤمن الكل بواسطته.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En lui était la vie et la vie était la lumière des hommes, et la lumière brille dans les ténèbres, et les ténèbres ne l'ont point comprise.6 Il y eut un homme, envoyé de Dieu: son nom était Jean.7 Il vint en témoin, pour rendre témoignage à la lumière, afin que tous croient par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Him was life, and the life was the light of men. 5 And the light shines in the darkness, and the darkness did not comprehend it. 6 There was a man sent from God, whose name was John. 7 This man came for a witness, to bear witness of the Light, that all through him might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5760" name="Group 32"/>
          <p:cNvGraphicFramePr>
            <a:graphicFrameLocks noGrp="1"/>
          </p:cNvGraphicFramePr>
          <p:nvPr/>
        </p:nvGraphicFramePr>
        <p:xfrm>
          <a:off x="34925" y="44450"/>
          <a:ext cx="9145588" cy="604304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يكن هو النور بل ليشهد للنور. كان النور الحقيقي الذي ينير كل انسان آتيا الى العالم. كان في العالم وكوّن العالم به ولم يعرفه العالم.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n'était pas la lumière, mais il devait rendre témoignage à la lumière. Le Verbe était la vraie lumière qui, en venant dans le monde, illumine tout homme.Il était dans le monde, et le monde fut par lui, et le monde ne l'a pas reconnu.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was not that Light, but was sent to bear witness of that Light. 9 That was the true Light which gives light to every man coming into the world. 10 He was in the world, and the world was made through Him, and the world did not know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6776" name="Group 24"/>
          <p:cNvGraphicFramePr>
            <a:graphicFrameLocks noGrp="1"/>
          </p:cNvGraphicFramePr>
          <p:nvPr/>
        </p:nvGraphicFramePr>
        <p:xfrm>
          <a:off x="34925" y="44450"/>
          <a:ext cx="9145588" cy="636968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خاصته جاء وخاصته لم تقبله. واما كل الذين قبلوه فاعطاهم سلطانا ان يصيروا اولاد الله اي المؤمنون باسمه. الذين ولدوا ليس من دم ولا من مشيئة جسد ولا من مشيئة رجل بل من الله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est venu dans son propre bien et les siens ne l'ont pas accueilli.12 Mais à ceux qui l'ont reçu, à ceux qui croient en son nom, il a donné le pouvoir de devenir enfants de Dieu.13 Ceux-là ne sont pas nés du sang, ni d'un vouloir de chair, ni d'un vouloir d'homme, mais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He came to His own, and His own did not receive Him. 12 But as many as received Him, to them He gave the right to become children of God, to those who believe in His name: 13 who were born, not of blood, nor of the will of the flesh, nor of the will of man, but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7807" name="Group 31"/>
          <p:cNvGraphicFramePr>
            <a:graphicFrameLocks noGrp="1"/>
          </p:cNvGraphicFramePr>
          <p:nvPr/>
        </p:nvGraphicFramePr>
        <p:xfrm>
          <a:off x="34925" y="44450"/>
          <a:ext cx="9145588" cy="679640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والكلمة صار جسدا وحلّ بيننا ورأينا مجده مجدا كما لوحيد من الآب مملوءا نعمة وحقا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يوحنا شهد له ونادى قائلا هذا هو الذي قلت عنه ان الذي يأتي بعدي صار قدامي لانه كان قبلي.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le Verbe s'est fait chair et il a habité parmi nous et nous avons vu sa gloire, cette gloire que, Fils unique plein de grâce et de vérité, il tient du Père.15 Jean lui rend témoignage et proclame: "Voici celui dont j'ai dit: après moi vient un homme qui m'a devancé, parce que, avant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the Word became flesh and dwelt among us, and we beheld His glory, the glory as of the only begotten of the Father, full of grace and truth. 15 John bore witness of Him and cried out, saying, This was He of whom I said, "He who comes after me is preferred before me, for He was before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7331" name="Group 19"/>
          <p:cNvGraphicFramePr>
            <a:graphicFrameLocks noGrp="1"/>
          </p:cNvGraphicFramePr>
          <p:nvPr/>
        </p:nvGraphicFramePr>
        <p:xfrm>
          <a:off x="34925" y="115888"/>
          <a:ext cx="9001125" cy="5907088"/>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ملئه نحن جميعا اخذنا.ونعمة فوق نعمة.لان الناموس بموسى اعطي.اما النعمة والحق فبيسوع المسيح صارا.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était." De sa plénitude en effet, tous, nous avons reçu, et grâce sur grâce. 17 Si la Loi fut donnée par Moïse, la grâce et la vérité sont venues par Jésus Christ.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of His fullness we have all received, and grace for grace. 17 For the law was given through Moses, but grace and truth came through Jesus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83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3183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183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183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0417" name="Group 33"/>
          <p:cNvGraphicFramePr>
            <a:graphicFrameLocks noGrp="1"/>
          </p:cNvGraphicFramePr>
          <p:nvPr/>
        </p:nvGraphicFramePr>
        <p:xfrm>
          <a:off x="34925" y="44450"/>
          <a:ext cx="9001125" cy="67266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رومية ( 10 : 4 – 18 )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Romains. 10 : 4 - 18</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 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20418" name="Rectangle 34"/>
          <p:cNvSpPr>
            <a:spLocks noGrp="1" noChangeArrowheads="1"/>
          </p:cNvSpPr>
          <p:nvPr>
            <p:ph type="ctrTitle"/>
          </p:nvPr>
        </p:nvSpPr>
        <p:spPr/>
        <p:txBody>
          <a:bodyPr/>
          <a:lstStyle/>
          <a:p>
            <a:r>
              <a:rPr lang="en-US"/>
              <a:t>1p</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1430" name="Group 22"/>
          <p:cNvGraphicFramePr>
            <a:graphicFrameLocks noGrp="1"/>
          </p:cNvGraphicFramePr>
          <p:nvPr/>
        </p:nvGraphicFramePr>
        <p:xfrm>
          <a:off x="34925" y="44450"/>
          <a:ext cx="9001125" cy="662914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7 Qui descendra dans l'abîme? Ce serait faire remonter Christ d'entre les morts. Que dit-elle donc?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59" name="Group 27"/>
          <p:cNvGraphicFramePr>
            <a:graphicFrameLocks noGrp="1"/>
          </p:cNvGraphicFramePr>
          <p:nvPr/>
        </p:nvGraphicFramePr>
        <p:xfrm>
          <a:off x="34925" y="115888"/>
          <a:ext cx="9145588" cy="680307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Tout près de toi est la parole, dans ta bouche et dans ton coeur. Cette parole, c'est la parole de la foi que nous proclamons.9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3486" name="Group 30"/>
          <p:cNvGraphicFramePr>
            <a:graphicFrameLocks noGrp="1"/>
          </p:cNvGraphicFramePr>
          <p:nvPr/>
        </p:nvGraphicFramePr>
        <p:xfrm>
          <a:off x="34925"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salut.11 Car l'Écriture dit: Quiconque croit en lui ne sera pas confondu.12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509" name="Group 29"/>
          <p:cNvGraphicFramePr>
            <a:graphicFrameLocks noGrp="1"/>
          </p:cNvGraphicFramePr>
          <p:nvPr/>
        </p:nvGraphicFramePr>
        <p:xfrm>
          <a:off x="34925" y="115888"/>
          <a:ext cx="9145588" cy="615886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فكيف يدعون بمن لم يؤمنوا به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وكيف يؤمنون بمن لم يسمعوا به.وكيف يسمعون بلا كارز.</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5528" name="Group 24"/>
          <p:cNvGraphicFramePr>
            <a:graphicFrameLocks noGrp="1"/>
          </p:cNvGraphicFramePr>
          <p:nvPr/>
        </p:nvGraphicFramePr>
        <p:xfrm>
          <a:off x="34925" y="44450"/>
          <a:ext cx="9145588"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هو مكتوب ما اجمل اقدام المبشرين بالسلام المبشرين بالخيرات. لكن ليس الجميع قد اطاعوا الانجيل لان اشعياء يقول يا رب من صدق خبرنا.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nouvelles!16 Mais tous n'ont pas obéi à l'Évangile. Esaïe dit en effet: Seigneur, qui a cru à notre prédication?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8820" name="Group 20"/>
          <p:cNvGraphicFramePr>
            <a:graphicFrameLocks noGrp="1"/>
          </p:cNvGraphicFramePr>
          <p:nvPr/>
        </p:nvGraphicFramePr>
        <p:xfrm>
          <a:off x="34925" y="44450"/>
          <a:ext cx="9145588" cy="658558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لكنني اقول ألعلهم لم يسمعوا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الى كل الارض خرج صوتهم والى اقاصي المسكونة اقوالهم.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653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755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275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275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9635" name="Group 35"/>
          <p:cNvGraphicFramePr>
            <a:graphicFrameLocks noGrp="1"/>
          </p:cNvGraphicFramePr>
          <p:nvPr/>
        </p:nvGraphicFramePr>
        <p:xfrm>
          <a:off x="34925" y="-26988"/>
          <a:ext cx="9217025" cy="6486970"/>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(1 :1 – 2 : 1 - 6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كان من البدء الذي سمعناه الذي رأيناه بعيوننا الذي شاهدناه ولمسته ايدينا من جهة كلمة الحياة.</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Jean 1:1 - 2:1-6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qui était dès le commencement, ce que nous avons entendu, ce que nous avons vu de nos yeux, ce que nous avons contemplé et que nos mains ont touché du Verbe de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John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That which was from the beginning, which we have heard, which we have seen with our eyes, which we have looked upon, and our hands have handled, concerning the Word of life--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29636" name="Rectangle 36"/>
          <p:cNvSpPr>
            <a:spLocks noGrp="1" noChangeArrowheads="1"/>
          </p:cNvSpPr>
          <p:nvPr>
            <p:ph type="ctrTitle"/>
          </p:nvPr>
        </p:nvSpPr>
        <p:spPr/>
        <p:txBody>
          <a:bodyPr/>
          <a:lstStyle/>
          <a:p>
            <a:r>
              <a:rPr lang="en-US"/>
              <a:t>1c</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0651" name="Group 27"/>
          <p:cNvGraphicFramePr>
            <a:graphicFrameLocks noGrp="1"/>
          </p:cNvGraphicFramePr>
          <p:nvPr/>
        </p:nvGraphicFramePr>
        <p:xfrm>
          <a:off x="34925" y="115888"/>
          <a:ext cx="9217025" cy="6766560"/>
        </p:xfrm>
        <a:graphic>
          <a:graphicData uri="http://schemas.openxmlformats.org/drawingml/2006/table">
            <a:tbl>
              <a:tblPr rtl="1"/>
              <a:tblGrid>
                <a:gridCol w="50403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الحياة أظهرت وقد رأينا ونشهد ونخبركم بالحياة الابدية التي كانت عند الآب وأظهرت لنا. الذي رأيناه وسمعناه نخبركم به لكي يكون لكم ايضا شركة معنا.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car la vie s'est manifestée, et nous avons vu et nous rendons témoignage et nous vous annonçons la vie éternelle, qui était tournée vers le Père et s'est manifestée à nous -,3 ce que nous avons vu et entendu, nous vous l'annonçons, à vous aussi, afin que vous aussi vous soyez en communion avec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life was manifested, and we have seen, and bear witness, and declare to you that eternal life which was with the Father and was manifested to us-- 3 that which we have seen and heard we declare to you, that you also may have fellowship with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1688" name="Group 40"/>
          <p:cNvGraphicFramePr>
            <a:graphicFrameLocks noGrp="1"/>
          </p:cNvGraphicFramePr>
          <p:nvPr/>
        </p:nvGraphicFramePr>
        <p:xfrm>
          <a:off x="34925" y="115888"/>
          <a:ext cx="9217025" cy="6339840"/>
        </p:xfrm>
        <a:graphic>
          <a:graphicData uri="http://schemas.openxmlformats.org/drawingml/2006/table">
            <a:tbl>
              <a:tblPr rtl="1"/>
              <a:tblGrid>
                <a:gridCol w="48958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شركتنا نحن فهي مع الآب ومع ابنه يسوع المسيح. ونكتب اليكم هذا لكي يكون فرحكم كاملا وهذا هو الخبر الذي سمعناه منه ونخبركم به ان الله نور وليس فيه ظلمة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notre communion est communion avec le Père et avec son Fils Jésus Christ. 4 Et nous vous écrivons cela, pour que notre joie soit complète.5 Et voici le message que nous avons entendu de lui et que nous vous dévoilons: Dieu est lumière, et de ténèbres, il n'y a pas trace en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truly our fellowship is with the Father and with His Son Jesus Christ. 4 And these things we write to you that your joy may be full. 5 This is the message which we have heard from Him and declare to you, that God is light and in Him is no darkness at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2698" name="Group 26"/>
          <p:cNvGraphicFramePr>
            <a:graphicFrameLocks noGrp="1"/>
          </p:cNvGraphicFramePr>
          <p:nvPr/>
        </p:nvGraphicFramePr>
        <p:xfrm>
          <a:off x="34925" y="-26988"/>
          <a:ext cx="9217025" cy="6796405"/>
        </p:xfrm>
        <a:graphic>
          <a:graphicData uri="http://schemas.openxmlformats.org/drawingml/2006/table">
            <a:tbl>
              <a:tblPr rtl="1"/>
              <a:tblGrid>
                <a:gridCol w="51847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قلنا ان لنا شركة معه وسلكنا في الظلمة نكذب ولسنا نعمل الحق  ولكن ان سلكنا في النور كما هو في النور فلنا شركة بعضنا مع بعض ودم يسوع المسيح ابنه يطهرنا من كل خطية.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Si nous disons: "Nous sommes en communion avec lui", tout en marchant dans les ténèbres, nous mentons et nous ne faisons pas la vérité. 7 Mais si nous marchons dans la lumière comme lui-même est dans la lumière, nous sommes en communion les uns avec les autres, et le sang de Jésus, son Fils, nous purifie de tout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If we say that we have fellowship with Him, and walk in darkness, we lie and do not practice the truth. 7 But if we walk in the light as He is in the light, we have fellowship with one another, and the blood of Jesus Christ His Son cleanses us from all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3729" name="Group 33"/>
          <p:cNvGraphicFramePr>
            <a:graphicFrameLocks noGrp="1"/>
          </p:cNvGraphicFramePr>
          <p:nvPr/>
        </p:nvGraphicFramePr>
        <p:xfrm>
          <a:off x="34925" y="44450"/>
          <a:ext cx="9217025" cy="6842760"/>
        </p:xfrm>
        <a:graphic>
          <a:graphicData uri="http://schemas.openxmlformats.org/drawingml/2006/table">
            <a:tbl>
              <a:tblPr rtl="1"/>
              <a:tblGrid>
                <a:gridCol w="50403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قلنا انه ليس لنا خطية نضل انفسنا وليس الحق فينا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ان اعترفنا بخطايانا فهو امين وعادل حتى يغفر لنا خطايانا ويطهرنا من كل اثم.  ان قلنا اننا لم نخطئ نجعله كاذبا وكلمته ليست فينا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Si nous disons: "Nous n'avons pas de péché", nous nous égarons nous-mêmes et la vérité n'est pas en nous. 9 Si nous confessons nos péchés, fidèle et juste comme il est, il nous pardonnera nos péchés et nous purifiera de toute iniquité.10 Si nous disons: "Nous ne sommes pas pécheurs", nous faisons de lui un menteur, et sa parole n'est pas en 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If we say that we have no sin, we deceive ourselves, and the truth is not in us. 9 If we confess our sins, He is faithful and just to forgive us our sins and to cleanse us from all unrighteousness. 10 If we say that we have not sinned, we make Him a liar, and His word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853" name="Group 29"/>
          <p:cNvGraphicFramePr>
            <a:graphicFrameLocks noGrp="1"/>
          </p:cNvGraphicFramePr>
          <p:nvPr/>
        </p:nvGraphicFramePr>
        <p:xfrm>
          <a:off x="34925" y="44450"/>
          <a:ext cx="9217025" cy="6697663"/>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اولادي اكتب اليكم هذا لكي لا تخطئوا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اخطأ احد فلنا شفيع عند الآب يسوع المسيح البار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وهو كفارة لخطايانا.ليس لخطايانا فقط بل لخطايا كل العالم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1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Mes petits enfants, je vous écris cela pour que vous ne péchiez pas. Mais si quelqu'un vient à pécher, nous avons un défenseur devant le Père, Jésus Christ, qui est juste;2  car il est, lui, victime d'expiation pour nos péchés; et pas seulement pour les nôtres, mais encore pour ceux du monde entier.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little children, these things I write to you, so that you may not sin. And if anyone sins, we have an Advocate with the Father, Jesus Christ the righteous. 2 And He Himself is the propitiation for our sins, and not for ours only but also for the whole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0877" name="Group 29"/>
          <p:cNvGraphicFramePr>
            <a:graphicFrameLocks noGrp="1"/>
          </p:cNvGraphicFramePr>
          <p:nvPr/>
        </p:nvGraphicFramePr>
        <p:xfrm>
          <a:off x="34925" y="44450"/>
          <a:ext cx="9217025" cy="5905501"/>
        </p:xfrm>
        <a:graphic>
          <a:graphicData uri="http://schemas.openxmlformats.org/drawingml/2006/table">
            <a:tbl>
              <a:tblPr rtl="1"/>
              <a:tblGrid>
                <a:gridCol w="48958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وبهذا نعرف اننا قد عرفناه ان حفظنا وصاياه. من قال قد عرفته وهو لا يحفظ وصاياه فهو كاذب وليس الحق فيه.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ceci nous savons que nous le connaissons: si nous gardons ses commandements. 4 Celui qui dit: "Je le connais", mais ne garde pas ses commandements, est un menteur,  et  la  vérité  n'est pas  en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Now by this we know that we know Him, if we keep His commandments. 4 He who says, I know Him,'' and does not keep His commandments, is a liar, and the truth is not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1890" name="Group 18"/>
          <p:cNvGraphicFramePr>
            <a:graphicFrameLocks noGrp="1"/>
          </p:cNvGraphicFramePr>
          <p:nvPr/>
        </p:nvGraphicFramePr>
        <p:xfrm>
          <a:off x="34925" y="44450"/>
          <a:ext cx="9217025" cy="6049963"/>
        </p:xfrm>
        <a:graphic>
          <a:graphicData uri="http://schemas.openxmlformats.org/drawingml/2006/table">
            <a:tbl>
              <a:tblPr rtl="1"/>
              <a:tblGrid>
                <a:gridCol w="51847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حفظ كلمته فحقا في هذا قد تكملت محبة الله.بهذا نعرف اننا فيه. من قال انه ثابت فيه ينبغي انه كما سلك ذاك هكذا يسلك هو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celui qui garde sa parole, en lui, vraiment, l'amour de Dieu est accompli; à cela nous reconnaissons que nous sommes en lui. 6 Celui qui prétend demeurer en lui, il faut qu'il marche lui-même dans la voie où lui a marché.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whoever keeps His word, truly the love of God is perfected in him. By this we know that we are in Him. 6 He who says he abides in Him ought himself also to walk just as He walked.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57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357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357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357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7842" name="Group 50"/>
          <p:cNvGraphicFramePr>
            <a:graphicFrameLocks noGrp="1"/>
          </p:cNvGraphicFramePr>
          <p:nvPr/>
        </p:nvGraphicFramePr>
        <p:xfrm>
          <a:off x="71438" y="115888"/>
          <a:ext cx="9072562" cy="6771386"/>
        </p:xfrm>
        <a:graphic>
          <a:graphicData uri="http://schemas.openxmlformats.org/drawingml/2006/table">
            <a:tbl>
              <a:tblPr rtl="1"/>
              <a:tblGrid>
                <a:gridCol w="4427537">
                  <a:extLst>
                    <a:ext uri="{9D8B030D-6E8A-4147-A177-3AD203B41FA5}">
                      <a16:colId xmlns:a16="http://schemas.microsoft.com/office/drawing/2014/main" val="20000"/>
                    </a:ext>
                  </a:extLst>
                </a:gridCol>
                <a:gridCol w="464502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3:1-16</a:t>
                      </a:r>
                      <a:r>
                        <a:rPr kumimoji="0" lang="ar-EG"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وصعد بطرس ويوحنا معا الى الهيكل في ساعة الصلاة التاسعة. وكان رجل اعرج من بطن امه يحمل.كانوا يضعونه كل يوم عند باب الهيكل الذي يقال له الجميل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3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et Jean montaient au temple pour la prière de trois heures de l'après-midi. 2 On y portait un homme qui était infirme depuis sa naissance - chaque jour on l'installait à la porte du temple dite "La Belle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3:1-16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whom they laid daily at the gate of the temple which is called Beautiful,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37843" name="Rectangle 51"/>
          <p:cNvSpPr>
            <a:spLocks noGrp="1" noChangeArrowheads="1"/>
          </p:cNvSpPr>
          <p:nvPr>
            <p:ph type="ctrTitle"/>
          </p:nvPr>
        </p:nvSpPr>
        <p:spPr/>
        <p:txBody>
          <a:bodyPr/>
          <a:lstStyle/>
          <a:p>
            <a:r>
              <a:rPr lang="en-US"/>
              <a:t>1a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8845" name="Group 29"/>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ليسأل صدقة من الذين يدخلون الهيكل. فهذا لما رأى بطرس ويوحنا مزمعين ان يدخلا الهيكل سأل ليأخذ صدقة. فتفرس فيه بطرس مع يوحنا وقال انظر الينا. فلاحظهما منتظرا ان يأخذ منهما شيئا.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demander l'aumône à ceux qui pénétraient dans le temple. 3 Quand il vit Pierre et Jean qui allaient entrer dans le temple, il les sollicita pour obtenir une aumône. Pierre alors, ainsi que Jean, le fixa et lui dit: "Regarde-nous! 5  L'homme les observait, car il s'attendait à obtenir d'eux quelque chose.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ask alms from those who entered the temple; 3 who, seeing Peter and John about to go into the temple, asked for alms. 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9865" name="Group 25"/>
          <p:cNvGraphicFramePr>
            <a:graphicFrameLocks noGrp="1"/>
          </p:cNvGraphicFramePr>
          <p:nvPr/>
        </p:nvGraphicFramePr>
        <p:xfrm>
          <a:off x="34925" y="44450"/>
          <a:ext cx="9145588"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بطرس ليس لي فضة ولا ذهب ولكن الذي لي فاياه اعطيك.باسم يسوع المسيح الناصري قم وامش. وامسكه بيده اليمنى واقامه ففي الحال تشددت رجلاه وكعباه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 A l'instant même les pieds et les chevilles de l'homme s'affermirent; d'un bond il fut debout et marchait;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0891" name="Group 27"/>
          <p:cNvGraphicFramePr>
            <a:graphicFrameLocks noGrp="1"/>
          </p:cNvGraphicFramePr>
          <p:nvPr/>
        </p:nvGraphicFramePr>
        <p:xfrm>
          <a:off x="34925" y="44450"/>
          <a:ext cx="9145588" cy="651414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الله.وابصره جميع الشعب وهو يمشي ويسبح الله. وعرفوه انه هو الذي كان يجلس لاجل الصدقة على باب الهيكل الجميل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entra avec eux dans le temple, marchant, bondissant et louant Dieu. Et tout le peuple le vit marcher et louer Dieu. 9 On le reconnaissait: c'était bien lui qui se tenait, pour mendier, à la Belle Porte du temple.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10 Then they knew that it was he who sat begging alms at the Beautiful Gate of the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1917" name="Group 29"/>
          <p:cNvGraphicFramePr>
            <a:graphicFrameLocks noGrp="1"/>
          </p:cNvGraphicFramePr>
          <p:nvPr/>
        </p:nvGraphicFramePr>
        <p:xfrm>
          <a:off x="34925" y="44450"/>
          <a:ext cx="9145588" cy="601440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فامتلأوا دهشة وحيرة مما حدث له  وبينما كان الرجل الاعرج الذي شفي متمسكا ببطرس ويوحنا تراكض اليهم جميع الشعب الى الرواق الذي يقال له رواق سليمان وهم مندهشون.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les gens se trouvèrent complètement stupéfaits et désorientés par ce qui lui était arrivé. 11 L'homme ne lâchait plus Pierre et Jean; tout le peuple accourut autour d'eux, stupéfait, au portique appelé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were filled with wonder and amazement at what had happened to him. 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2934" name="Group 22"/>
          <p:cNvGraphicFramePr>
            <a:graphicFrameLocks noGrp="1"/>
          </p:cNvGraphicFramePr>
          <p:nvPr/>
        </p:nvGraphicFramePr>
        <p:xfrm>
          <a:off x="34925" y="44450"/>
          <a:ext cx="9145588"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3959" name="Group 23"/>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4993" name="Group 33"/>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aviez fait mourir, Dieu l'a ressuscité des morts - nous en sommes les témoins. 16 Grâce à la foi au nom de Jésus, ce Nom vient d'affermir cet homme que vous regardez et que vous connaissez; et la foi qui vient de Jésus a rendu à cet homme toute sa santé", en votre présence à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70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80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90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0117" name="Group 37"/>
          <p:cNvGraphicFramePr>
            <a:graphicFrameLocks noGrp="1"/>
          </p:cNvGraphicFramePr>
          <p:nvPr/>
        </p:nvGraphicFramePr>
        <p:xfrm>
          <a:off x="107950" y="44450"/>
          <a:ext cx="9072563" cy="6049963"/>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a:t>
                      </a:r>
                      <a:r>
                        <a:rPr kumimoji="0" lang="en-US" sz="3600" b="0" i="0" u="sng" strike="noStrike" cap="none" normalizeH="0" baseline="0" dirty="0">
                          <a:ln>
                            <a:noFill/>
                          </a:ln>
                          <a:solidFill>
                            <a:srgbClr val="FF9933"/>
                          </a:solidFill>
                          <a:effectLst/>
                          <a:latin typeface="Arial" charset="0"/>
                          <a:cs typeface="Arial" charset="0"/>
                        </a:rPr>
                        <a:t> 34:19-20</a:t>
                      </a:r>
                      <a:r>
                        <a:rPr kumimoji="0" lang="ar-EG" sz="3600" b="0" i="0" u="sng" strike="noStrike" cap="none" normalizeH="0" baseline="0" dirty="0">
                          <a:ln>
                            <a:noFill/>
                          </a:ln>
                          <a:solidFill>
                            <a:srgbClr val="FF9933"/>
                          </a:solidFill>
                          <a:effectLst/>
                          <a:latin typeface="Arial" charset="0"/>
                          <a:cs typeface="Arial" charset="0"/>
                        </a:rPr>
                        <a:t>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فم الصدّيق يلهج بالحكمة ولسانه ينطق بالحق. شريعة الهه في قلبه.لا تتقلقل خطواته.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37 : 30,31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30 La bouche du juste répète la sagesse? Et sa langue énonce le droit.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31 La loi de son Dieu est dans son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ses pas ne fléchiront point,</a:t>
                      </a:r>
                    </a:p>
                    <a:p>
                      <a:pPr marL="0" marR="0" lvl="0" indent="0" algn="l" defTabSz="914400" rtl="0" eaLnBrk="1" fontAlgn="base" latinLnBrk="0" hangingPunct="1">
                        <a:lnSpc>
                          <a:spcPct val="95000"/>
                        </a:lnSpc>
                        <a:spcBef>
                          <a:spcPct val="20000"/>
                        </a:spcBef>
                        <a:spcAft>
                          <a:spcPct val="0"/>
                        </a:spcAft>
                        <a:buClrTx/>
                        <a:buSzTx/>
                        <a:buFontTx/>
                        <a:buNone/>
                        <a:tabLst/>
                      </a:pPr>
                      <a:endParaRPr kumimoji="0" lang="fr-FR"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30 The mouth of the righteous speaks wisdom, and his tongue talks of </a:t>
                      </a:r>
                      <a:r>
                        <a:rPr kumimoji="0" lang="en-US" sz="2600" b="0" i="0" u="none" strike="noStrike" cap="none" normalizeH="0" baseline="0" dirty="0">
                          <a:ln>
                            <a:noFill/>
                          </a:ln>
                          <a:solidFill>
                            <a:schemeClr val="bg1"/>
                          </a:solidFill>
                          <a:effectLst/>
                          <a:latin typeface="Arial" charset="0"/>
                          <a:cs typeface="Arial" charset="0"/>
                        </a:rPr>
                        <a:t>justice.</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31 The law of his God is in his heart; none of his steps shall slide.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0118" name="Rectangle 38"/>
          <p:cNvSpPr>
            <a:spLocks noGrp="1" noChangeArrowheads="1"/>
          </p:cNvSpPr>
          <p:nvPr>
            <p:ph type="ctrTitle"/>
          </p:nvPr>
        </p:nvSpPr>
        <p:spPr/>
        <p:txBody>
          <a:bodyPr/>
          <a:lstStyle/>
          <a:p>
            <a:r>
              <a:rPr lang="en-US"/>
              <a:t>1pg</a:t>
            </a:r>
          </a:p>
        </p:txBody>
      </p:sp>
      <p:sp>
        <p:nvSpPr>
          <p:cNvPr id="16" name="Text Box 29">
            <a:hlinkClick r:id="" action="ppaction://macro?name=LetThemExaltHimForBishop"/>
          </p:cNvPr>
          <p:cNvSpPr txBox="1">
            <a:spLocks noChangeArrowheads="1"/>
          </p:cNvSpPr>
          <p:nvPr/>
        </p:nvSpPr>
        <p:spPr bwMode="auto">
          <a:xfrm>
            <a:off x="7215206" y="5286388"/>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1146" name="Group 42"/>
          <p:cNvGraphicFramePr>
            <a:graphicFrameLocks noGrp="1"/>
          </p:cNvGraphicFramePr>
          <p:nvPr/>
        </p:nvGraphicFramePr>
        <p:xfrm>
          <a:off x="34925" y="44450"/>
          <a:ext cx="9145588" cy="6376607"/>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يوحنا ( 21 : 15 – 25 )</a:t>
                      </a:r>
                      <a:endParaRPr kumimoji="0" lang="ar-EG" sz="44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فبعدما تغدوا قال يسوع لسمعان بطرس يا سمعان بن يونا أتحبني اكثر من هؤلاء.قال له نعم يا رب انت تعلم اني احبك.قال له ارع خرافي.</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Arial" charset="0"/>
                        </a:rPr>
                        <a:t>Jean 21 : 15 - 25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Après le repas, Jésus dit à Simon Pierre: "Simon, fils de Jean, m'aimes-tu plus que ceux-ci?" Il répondit: "Oui, Seigneur, tu sais que je t'aime", et Jésus lui dit alors: "Pais mes agneaux."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21:15-25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when they had eaten breakfast, Jesus said to Simon Peter, Simon, son of Jonah, do you love Me more than these?'' He said to Him, Yes, Lord; You know that I love You.'' He said to him, Feed My lambs.''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1147" name="Rectangle 43"/>
          <p:cNvSpPr>
            <a:spLocks noGrp="1" noChangeArrowheads="1"/>
          </p:cNvSpPr>
          <p:nvPr>
            <p:ph type="ctrTitle"/>
          </p:nvPr>
        </p:nvSpPr>
        <p:spPr/>
        <p:txBody>
          <a:bodyPr/>
          <a:lstStyle/>
          <a:p>
            <a:r>
              <a:rPr lang="en-US"/>
              <a:t>1g</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2153" name="Group 25"/>
          <p:cNvGraphicFramePr>
            <a:graphicFrameLocks noGrp="1"/>
          </p:cNvGraphicFramePr>
          <p:nvPr/>
        </p:nvGraphicFramePr>
        <p:xfrm>
          <a:off x="34925" y="-26988"/>
          <a:ext cx="9145588" cy="693928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ايضا ثانية يا سمعان بن يونا أتحبني.قال له نعم يا رب انت تعلم اني احبك.قال له ارع غنمي. قال له ثالثة يا سمعان بن يونا أتحبني.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فحزن بطرس لانه قال له ثالثة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Une seconde fois, Jésus lui dit: "Simon, fils de Jean, m'aimes-tu?" Il répondit: "Oui, Seigneur, tu sais que je t'aime." Jésus dit: "Sois le berger de mes brebis. 17 Une troisième fois, il dit: "Simon, fils de Jean, m'aimes-tu?" Pierre fut attristé de ce que Jésus lui avait dit une troisième fois: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He said to him again a second time, Simon, son of Jonah, do you love Me?'' He said to Him, Yes, Lord; You know that I love You.'' He said to him, Tend My sheep.'' 17 He said to him the third time, Simon, son of Jonah, do you love Me?'' Peter was grieved because He said to him the third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3177" name="Group 25"/>
          <p:cNvGraphicFramePr>
            <a:graphicFrameLocks noGrp="1"/>
          </p:cNvGraphicFramePr>
          <p:nvPr/>
        </p:nvGraphicFramePr>
        <p:xfrm>
          <a:off x="34925" y="-26988"/>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أتحبني فقال له يا رب انت تعلم كل شيء.انت تعرف اني احبك.قال له يسوع ارع غنمي.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الحق الحق اقول لك لما كنت اكثر حداثة كنت تمنطق ذاتك وتمشي حيث تشاء.ولكن متى شخت فانك تمد يديك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M'aimes-tu?" et il reprit: "Seigneur, toi qui connais toutes choses, tu sais bien que je t'aime." Et Jésus lui dit:  "Pais mes brebis. 18 En vérité, en vérité, je te le dis, quand tu étais jeune, tu nouais ta ceinture et tu allais où tu voulais; lorsque tu seras devenu vieux, tu étendras les mains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Do you love Me?'' And he said to Him, Lord, You know all things; You know that I love You.'' Jesus said to him, Feed My sheep. 18 Most assuredly, I say to you, when you were younger, you girded yourself and walked where you wished; but when you are old, you will stretch out your hands,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4210" name="Group 34"/>
          <p:cNvGraphicFramePr>
            <a:graphicFrameLocks noGrp="1"/>
          </p:cNvGraphicFramePr>
          <p:nvPr/>
        </p:nvGraphicFramePr>
        <p:xfrm>
          <a:off x="34925" y="-26988"/>
          <a:ext cx="9145588" cy="682752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وآخر يمنطقك ويحملك حيث لا تشاء.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هذا مشيرا الى اية ميتة كان مزمعا ان يمجد الله بها.ولما قال هذا قال له اتبعني.  فالتفت بطرس ونظر التلميذ الذي كان يسوع يحبه يتبعه وهو ايضا الذي اتكأ على صدره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c'est un autre qui te conduira là où tu ne voudrais pas. 19 	Jésus parla ainsi pour indiquer de quelle mort Pierre devait glorifier Dieu; et après cette parole, il lui dit: "Suis-moi. 20 Pierre s'étant retourné vit derrière lui le disciple que Jésus aimait, celui qui, au cours du repas,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another will gird you and carry you where you do not wish.'' 19 This He spoke, signifying by what death he would glorify God. And when He had spoken this, He said to him, Follow Me.'' 20 Then Peter, turning around, saw the disciple whom Jesus loved following,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221" name="Group 21"/>
          <p:cNvGraphicFramePr>
            <a:graphicFrameLocks noGrp="1"/>
          </p:cNvGraphicFramePr>
          <p:nvPr/>
        </p:nvGraphicFramePr>
        <p:xfrm>
          <a:off x="34925" y="-26988"/>
          <a:ext cx="9145588" cy="6670929"/>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وقت العشاء وقال يا سيد من هو الذي يسلمك.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رأى بطرس هذا قال ليسوع يا رب وهذا ما له. قال له يسوع ان كنت اشاء انه يبقى حتى اجيء فماذا لك.اتبعني انت.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s'était penché vers sa poitrine et qui avait dit: "Seigneur, qui est celui qui va te livrer?" 21 Quand il le vit, Pierre dit à Jésus: "Et lui, Seigneur, que lui arrivera-t-il?" Jésus lui répondit: "Si je veux qu'il demeure jusqu'à ce que je vienne, que t'importe? Toi, suis-moi."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also had leaned on His breast at the supper, and said, Lord, who is the one who betrays You?'' 21 Peter, seeing him, said to Jesus, But Lord, what about this man?'' 22 Jesus said to him, If I will that he remain till I come, what is that to you? You follow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6260" name="Group 36"/>
          <p:cNvGraphicFramePr>
            <a:graphicFrameLocks noGrp="1"/>
          </p:cNvGraphicFramePr>
          <p:nvPr/>
        </p:nvGraphicFramePr>
        <p:xfrm>
          <a:off x="34925" y="-26988"/>
          <a:ext cx="9145588" cy="6945757"/>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هذا القول بين الاخوة ان ذلك التلميذ لا يموت.ولكن لم يقل له يسوع انه لا يموت.بل ان كنت اشاء انه يبقى حتى اجيء فماذا لك هذا هو التلميذ الذي يشهد بهذا وكتب هذا.ونعلم ان شهادته حق.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à partir de cette parole qu'on a répété parmi les frères que ce disciple ne mourrait pas. En réalité, Jésus ne lui avait pas dit qu'il ne mourrait pas, mais bien: "Si je veux qu'il demeure jusqu'à ce que je vienne, que t'importe. 24 C'est ce disciple qui témoigne de ces choses et qui les a écrites, et nous savons que son témoignage est conforme à la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this saying went out among the brethren that this disciple would not die. Yet Jesus did not say to him that he would not die, but, If I will that he remain till I come, what is that to you?'' 24 This is the disciple who testifies of these things, and wrote these things; and we know that his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8300" name="Group 28"/>
          <p:cNvGraphicFramePr>
            <a:graphicFrameLocks noGrp="1"/>
          </p:cNvGraphicFramePr>
          <p:nvPr/>
        </p:nvGraphicFramePr>
        <p:xfrm>
          <a:off x="34925" y="44450"/>
          <a:ext cx="9145588" cy="54737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واشياء أخر كثيرة صنعها يسوع ان كتبت واحدة واحدة فلست اظن ان العالم نفسه يسع الكتب المكتوبة آمين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Jésus a fait encore bien d'autres choses: si on les écrivait une à une, le monde entier ne pourrait, je pense, contenir les livres qu'on écrirait.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there are also many other things that Jesus did, which if they were written one by one, I suppose that even the world itself could not contain the books that would be written.</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93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1355" name="Group 11"/>
          <p:cNvGraphicFramePr>
            <a:graphicFrameLocks noGrp="1"/>
          </p:cNvGraphicFramePr>
          <p:nvPr/>
        </p:nvGraphicFramePr>
        <p:xfrm>
          <a:off x="468313" y="692150"/>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day of The Month of Nasi</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الثانى</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نسئ</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jour du mois de </a:t>
                      </a:r>
                      <a:r>
                        <a:rPr kumimoji="0" lang="en-US" sz="4000" b="0" i="0" u="none" strike="noStrike" cap="none" normalizeH="0" baseline="0">
                          <a:ln>
                            <a:noFill/>
                          </a:ln>
                          <a:solidFill>
                            <a:srgbClr val="FF9900"/>
                          </a:solidFill>
                          <a:effectLst/>
                          <a:latin typeface="Arial" charset="0"/>
                          <a:cs typeface="Arial" charset="0"/>
                        </a:rPr>
                        <a:t>Nasi</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23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3623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3421" name="Group 29"/>
          <p:cNvGraphicFramePr>
            <a:graphicFrameLocks noGrp="1"/>
          </p:cNvGraphicFramePr>
          <p:nvPr/>
        </p:nvGraphicFramePr>
        <p:xfrm>
          <a:off x="34925" y="44450"/>
          <a:ext cx="9001125" cy="625672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 </a:t>
                      </a:r>
                      <a:r>
                        <a:rPr kumimoji="0" lang="ar-SA" sz="3600" b="0" i="0" u="sng" strike="noStrike" cap="none" normalizeH="0" baseline="0" dirty="0">
                          <a:ln>
                            <a:noFill/>
                          </a:ln>
                          <a:solidFill>
                            <a:srgbClr val="FF9933"/>
                          </a:solidFill>
                          <a:effectLst/>
                          <a:latin typeface="Arial" charset="0"/>
                          <a:cs typeface="Arial" charset="0"/>
                        </a:rPr>
                        <a:t>18</a:t>
                      </a:r>
                      <a:r>
                        <a:rPr kumimoji="0" lang="ar-EG" sz="3600" b="0" i="0" u="sng" strike="noStrike" cap="none" normalizeH="0" baseline="0" dirty="0">
                          <a:ln>
                            <a:noFill/>
                          </a:ln>
                          <a:solidFill>
                            <a:srgbClr val="FF9933"/>
                          </a:solidFill>
                          <a:effectLst/>
                          <a:latin typeface="Arial" charset="0"/>
                          <a:cs typeface="Arial" charset="0"/>
                        </a:rPr>
                        <a:t> : 3</a:t>
                      </a:r>
                      <a:r>
                        <a:rPr kumimoji="0" lang="ar-SA" sz="3600" b="0" i="0" u="sng" strike="noStrike" cap="none" normalizeH="0" baseline="0" dirty="0">
                          <a:ln>
                            <a:noFill/>
                          </a:ln>
                          <a:solidFill>
                            <a:srgbClr val="FF9933"/>
                          </a:solidFill>
                          <a:effectLst/>
                          <a:latin typeface="Arial" charset="0"/>
                          <a:cs typeface="Arial" charset="0"/>
                        </a:rPr>
                        <a:t> ـ </a:t>
                      </a:r>
                      <a:r>
                        <a:rPr kumimoji="0" lang="ar-EG" sz="3600" b="0" i="0" u="sng" strike="noStrike" cap="none" normalizeH="0" baseline="0" dirty="0">
                          <a:ln>
                            <a:noFill/>
                          </a:ln>
                          <a:solidFill>
                            <a:srgbClr val="FF9933"/>
                          </a:solidFill>
                          <a:effectLst/>
                          <a:latin typeface="Arial" charset="0"/>
                          <a:cs typeface="Arial" charset="0"/>
                        </a:rPr>
                        <a:t>4 )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ليسَ أقوالٌ ولا كلامٌ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الذينَ لا تُسمعُ أصواتهُم. في كل الأرض خرجَ مَنطقهمْ. وإلى أقطار المسكونةِ بلغت أقوالهُم.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19 : 3 - 4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Ce n'est pas un récit; il n'y a pas de mots; leur voix ne s'entend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leur harmonie éclate sur toute la terre et leur langage jusqu'au bout du monde,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19:3-4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There is no speech nor language Where their voice is not heard.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Their line has gone out through all the earth, And their words to the end of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3422" name="Rectangle 30"/>
          <p:cNvSpPr>
            <a:spLocks noGrp="1" noChangeArrowheads="1"/>
          </p:cNvSpPr>
          <p:nvPr>
            <p:ph type="ctrTitle"/>
          </p:nvPr>
        </p:nvSpPr>
        <p:spPr/>
        <p:txBody>
          <a:bodyPr/>
          <a:lstStyle/>
          <a:p>
            <a:r>
              <a:rPr lang="en-US"/>
              <a:t>2pv</a:t>
            </a:r>
          </a:p>
        </p:txBody>
      </p:sp>
      <p:sp>
        <p:nvSpPr>
          <p:cNvPr id="16" name="Text Box 29">
            <a:hlinkClick r:id="" action="ppaction://macro?name=LetThemExaltHimForBishop"/>
          </p:cNvPr>
          <p:cNvSpPr txBox="1">
            <a:spLocks noChangeArrowheads="1"/>
          </p:cNvSpPr>
          <p:nvPr/>
        </p:nvSpPr>
        <p:spPr bwMode="auto">
          <a:xfrm>
            <a:off x="7215206" y="5643578"/>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4451" name="Group 35"/>
          <p:cNvGraphicFramePr>
            <a:graphicFrameLocks noGrp="1"/>
          </p:cNvGraphicFramePr>
          <p:nvPr/>
        </p:nvGraphicFramePr>
        <p:xfrm>
          <a:off x="34925" y="-26988"/>
          <a:ext cx="9074150" cy="693572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لوقا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( 4 : 38 ـ 41 )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قامَ من المَجمَع ودَخلَ بَيتَ سمعانَ وكانت حمَاةُ سمعانَ قد أخَذَتها حُمَّى عَظيمةٌ، فَسألوهُ من أجلِها. فَوقَفَ فَوقَها وزجر الحُمَّى فَتَركتها!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Luc 4 : 38 - 41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Quittant la synagogue, il entra dans la maison de Simon. La belle-mère de Simon était en proie à une forte fièvre, et ils le prièrent de faire quelque chose pour elle. 39 Il se pencha sur elle, il commanda sévèrement à la fièvre, et celle-ci la quitta;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4:38-41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38 Now He arose from the synagogue and entered Simon's house. But Simon's wife's mother was sick with a high fever, and they made request of Him concerning her. 39 So He stood over her and rebuked the fever, and it left 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4452" name="Rectangle 36"/>
          <p:cNvSpPr>
            <a:spLocks noGrp="1" noChangeArrowheads="1"/>
          </p:cNvSpPr>
          <p:nvPr>
            <p:ph type="ctrTitle"/>
          </p:nvPr>
        </p:nvSpPr>
        <p:spPr/>
        <p:txBody>
          <a:bodyPr/>
          <a:lstStyle/>
          <a:p>
            <a:r>
              <a:rPr lang="en-US"/>
              <a:t>2v</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465" name="Group 25"/>
          <p:cNvGraphicFramePr>
            <a:graphicFrameLocks noGrp="1"/>
          </p:cNvGraphicFramePr>
          <p:nvPr/>
        </p:nvGraphicFramePr>
        <p:xfrm>
          <a:off x="107950" y="44450"/>
          <a:ext cx="9001125" cy="65690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الحال قامَت وخَدمَتهُم. ولمَّا غربت الشَّمس، جَميع الذينَ عندَهُم مَرضَى بأمراض مُختلفةٍ قَدَّموهُم إليهِ، فَوَضعَ يده على كل واحدٍ منهُم وشَفاهُم.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se levant aussitôt, elle se mit à les servir. 40 Au coucher du soleil, tous ceux qui avaient des malades de toutes sortes les lui amenèrent; et lui, imposant les mains à chacun d'eux, les guérissait.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And immediately she arose and served them. 40 When the sun was setting, all those who had any that were sick with various diseases brought them to Him; and He laid His hands on every one of them and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7512" name="Group 24"/>
          <p:cNvGraphicFramePr>
            <a:graphicFrameLocks noGrp="1"/>
          </p:cNvGraphicFramePr>
          <p:nvPr/>
        </p:nvGraphicFramePr>
        <p:xfrm>
          <a:off x="71438" y="44450"/>
          <a:ext cx="8964612" cy="5789613"/>
        </p:xfrm>
        <a:graphic>
          <a:graphicData uri="http://schemas.openxmlformats.org/drawingml/2006/table">
            <a:tbl>
              <a:tblPr rtl="1"/>
              <a:tblGrid>
                <a:gridCol w="4645025">
                  <a:extLst>
                    <a:ext uri="{9D8B030D-6E8A-4147-A177-3AD203B41FA5}">
                      <a16:colId xmlns:a16="http://schemas.microsoft.com/office/drawing/2014/main" val="20000"/>
                    </a:ext>
                  </a:extLst>
                </a:gridCol>
                <a:gridCol w="4319587">
                  <a:extLst>
                    <a:ext uri="{9D8B030D-6E8A-4147-A177-3AD203B41FA5}">
                      <a16:colId xmlns:a16="http://schemas.microsoft.com/office/drawing/2014/main" val="20001"/>
                    </a:ext>
                  </a:extLst>
                </a:gridCol>
              </a:tblGrid>
              <a:tr h="153987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أيضاً شياطين تَخرُجُ من كثيرينَ وهيَ تَصرُخ قائلة: " أنتَ هو المَسيحُ ابن اللـه! ". فكان ينتهرهُم ولم يَدعهُم يَتكلَّمونَ، لأنَّهم عَرَفوهُ أنَّه هو المسيحُ.</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Des démons aussi sortaient d'un grand nombre en criant: "Tu es le Fils de Dieu!" Alors, leur commandant sévèrement, il ne leur permettait pas de parler, parce qu'ils savaient qu'il était le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And demons also came out of many, crying out and saying, You are the Christ, the Son of God! And He, rebuking them, did not allow them to speak, for they knew that He was the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85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685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9568" name="Group 32"/>
          <p:cNvGraphicFramePr>
            <a:graphicFrameLocks noGrp="1"/>
          </p:cNvGraphicFramePr>
          <p:nvPr/>
        </p:nvGraphicFramePr>
        <p:xfrm>
          <a:off x="107950" y="44450"/>
          <a:ext cx="9072563" cy="6265863"/>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Times New Roman" pitchFamily="18" charset="0"/>
                        </a:rPr>
                        <a:t> </a:t>
                      </a:r>
                      <a:r>
                        <a:rPr kumimoji="0" lang="ar-EG" sz="3600" b="0" i="0" u="sng" strike="noStrike" cap="none" normalizeH="0" baseline="0" dirty="0">
                          <a:ln>
                            <a:noFill/>
                          </a:ln>
                          <a:solidFill>
                            <a:srgbClr val="FF9933"/>
                          </a:solidFill>
                          <a:effectLst/>
                          <a:latin typeface="Arial" charset="0"/>
                          <a:cs typeface="Arial" charset="0"/>
                        </a:rPr>
                        <a:t>( </a:t>
                      </a:r>
                      <a:r>
                        <a:rPr kumimoji="0" lang="ar-SA" sz="3600" b="0" i="0" u="sng" strike="noStrike" cap="none" normalizeH="0" baseline="0" dirty="0">
                          <a:ln>
                            <a:noFill/>
                          </a:ln>
                          <a:solidFill>
                            <a:srgbClr val="FF9933"/>
                          </a:solidFill>
                          <a:effectLst/>
                          <a:latin typeface="Arial" charset="0"/>
                          <a:cs typeface="Arial" charset="0"/>
                        </a:rPr>
                        <a:t>109</a:t>
                      </a:r>
                      <a:r>
                        <a:rPr kumimoji="0" lang="ar-EG" sz="3600" b="0" i="0" u="sng" strike="noStrike" cap="none" normalizeH="0" baseline="0" dirty="0">
                          <a:ln>
                            <a:noFill/>
                          </a:ln>
                          <a:solidFill>
                            <a:srgbClr val="FF9933"/>
                          </a:solidFill>
                          <a:effectLst/>
                          <a:latin typeface="Arial" charset="0"/>
                          <a:cs typeface="Arial" charset="0"/>
                        </a:rPr>
                        <a:t> : 5</a:t>
                      </a:r>
                      <a:r>
                        <a:rPr kumimoji="0" lang="ar-SA" sz="3600" b="0" i="0" u="sng" strike="noStrike" cap="none" normalizeH="0" baseline="0" dirty="0">
                          <a:ln>
                            <a:noFill/>
                          </a:ln>
                          <a:solidFill>
                            <a:srgbClr val="FF9933"/>
                          </a:solidFill>
                          <a:effectLst/>
                          <a:latin typeface="Arial" charset="0"/>
                          <a:cs typeface="Arial" charset="0"/>
                        </a:rPr>
                        <a:t> ، </a:t>
                      </a:r>
                      <a:r>
                        <a:rPr kumimoji="0" lang="ar-EG" sz="3600" b="0" i="0" u="sng" strike="noStrike" cap="none" normalizeH="0" baseline="0" dirty="0">
                          <a:ln>
                            <a:noFill/>
                          </a:ln>
                          <a:solidFill>
                            <a:srgbClr val="FF9933"/>
                          </a:solidFill>
                          <a:effectLst/>
                          <a:latin typeface="Arial" charset="0"/>
                          <a:cs typeface="Arial" charset="0"/>
                        </a:rPr>
                        <a:t>6</a:t>
                      </a:r>
                      <a:r>
                        <a:rPr kumimoji="0" lang="ar-SA" sz="3600" b="0" i="0" u="sng" strike="noStrike" cap="none" normalizeH="0" baseline="0" dirty="0">
                          <a:ln>
                            <a:noFill/>
                          </a:ln>
                          <a:solidFill>
                            <a:srgbClr val="FF9933"/>
                          </a:solidFill>
                          <a:effectLst/>
                          <a:latin typeface="Arial" charset="0"/>
                          <a:cs typeface="Arial" charset="0"/>
                        </a:rPr>
                        <a:t> ، 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حلفَ الربُّ ولم يندم، أنكَ أنتَ هو الكاهن إلى الأبد على طقس ملشيصاداق. الربُّ عن يمينكَ، لذلك يرفع رأساً.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ar-EG" sz="32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110 :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a:t>
                      </a:r>
                      <a:r>
                        <a:rPr kumimoji="0" lang="fr-FR" sz="2800" b="0" i="0" u="none" strike="noStrike" cap="none" normalizeH="0" baseline="0" dirty="0">
                          <a:ln>
                            <a:noFill/>
                          </a:ln>
                          <a:solidFill>
                            <a:schemeClr val="bg1"/>
                          </a:solidFill>
                          <a:effectLst/>
                          <a:latin typeface="Arial" charset="0"/>
                          <a:cs typeface="Arial" charset="0"/>
                        </a:rPr>
                        <a:t>Le Seigneur l'a juré, et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 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Aussi relève-t-il la tête,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9569" name="Rectangle 33"/>
          <p:cNvSpPr>
            <a:spLocks noGrp="1" noChangeArrowheads="1"/>
          </p:cNvSpPr>
          <p:nvPr>
            <p:ph type="ctrTitle"/>
          </p:nvPr>
        </p:nvSpPr>
        <p:spPr/>
        <p:txBody>
          <a:bodyPr/>
          <a:lstStyle/>
          <a:p>
            <a:r>
              <a:rPr lang="en-US"/>
              <a:t>2pm</a:t>
            </a:r>
          </a:p>
        </p:txBody>
      </p:sp>
      <p:sp>
        <p:nvSpPr>
          <p:cNvPr id="16" name="Text Box 29">
            <a:hlinkClick r:id="" action="ppaction://macro?name=LetThemExaltHimForBishop"/>
          </p:cNvPr>
          <p:cNvSpPr txBox="1">
            <a:spLocks noChangeArrowheads="1"/>
          </p:cNvSpPr>
          <p:nvPr/>
        </p:nvSpPr>
        <p:spPr bwMode="auto">
          <a:xfrm>
            <a:off x="7450786" y="5786454"/>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0602" name="Group 42"/>
          <p:cNvGraphicFramePr>
            <a:graphicFrameLocks noGrp="1"/>
          </p:cNvGraphicFramePr>
          <p:nvPr/>
        </p:nvGraphicFramePr>
        <p:xfrm>
          <a:off x="34925" y="-26988"/>
          <a:ext cx="9145588" cy="688498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 لوقا  </a:t>
                      </a:r>
                      <a:r>
                        <a:rPr kumimoji="0" lang="ar-EG" sz="3200" b="0" i="0" u="sng" strike="noStrike" cap="none" normalizeH="0" baseline="0">
                          <a:ln>
                            <a:noFill/>
                          </a:ln>
                          <a:solidFill>
                            <a:srgbClr val="FF9933"/>
                          </a:solidFill>
                          <a:effectLst/>
                          <a:latin typeface="Arial" charset="0"/>
                          <a:cs typeface="Arial" charset="0"/>
                        </a:rPr>
                        <a:t>( 5 : </a:t>
                      </a:r>
                      <a:r>
                        <a:rPr kumimoji="0" lang="ar-SA" sz="3200" b="0" i="0" u="sng" strike="noStrike" cap="none" normalizeH="0" baseline="0">
                          <a:ln>
                            <a:noFill/>
                          </a:ln>
                          <a:solidFill>
                            <a:srgbClr val="FF9933"/>
                          </a:solidFill>
                          <a:effectLst/>
                          <a:latin typeface="Arial" charset="0"/>
                          <a:cs typeface="Arial" charset="0"/>
                        </a:rPr>
                        <a:t>18 ـ 26 )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برجالٍ قد أحضروا إليه رَجُلاً مَفلوجاً على سرير، وكانوا يُحاولون أن يدخلوه ويضعونه أمامه. ولمَّا لم يَجدوا كيف يقدِّمونه إليه لسبب الجمع،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Luc 5 : 18-26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18 Survinrent des gens portant sur une civi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un homme qui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paralys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19 ils cherchaient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 faire entrer et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 placer devant lui; et comme,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cause de la foule,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5:18-26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behold, men brought on a bed a man who was paralyzed, whom they sought to bring in and lay before Him. 19 And when they could not find how they might bring him in, because of the crowd,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70603" name="Rectangle 43"/>
          <p:cNvSpPr>
            <a:spLocks noGrp="1" noChangeArrowheads="1"/>
          </p:cNvSpPr>
          <p:nvPr>
            <p:ph type="ctrTitle"/>
          </p:nvPr>
        </p:nvSpPr>
        <p:spPr/>
        <p:txBody>
          <a:bodyPr/>
          <a:lstStyle/>
          <a:p>
            <a:r>
              <a:rPr lang="en-US"/>
              <a:t>2m</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1613" name="Group 29"/>
          <p:cNvGraphicFramePr>
            <a:graphicFrameLocks noGrp="1"/>
          </p:cNvGraphicFramePr>
          <p:nvPr/>
        </p:nvGraphicFramePr>
        <p:xfrm>
          <a:off x="34925" y="44450"/>
          <a:ext cx="9145588" cy="690067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صعدوا على السَّطح ودلُّوه معَ السَّرير مِن على السَّقف في الوَسطِ قُدَّام يسوع. فلمَّا رأى إيمانَهُم قالَ للمفلوج: " أيُّها الإنسان، مَغفورةٌ لكَ خطاياكَ ". فابتدأ الكتبة والفرِّيسيُّون يُفكِّرونَ قائلين: " مَن هو هذا الذي يتكلَّم بهذهِ التَجاديف؟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ils ne voyaient pas par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le faire entrer, ils mont</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rent sur le toit et, au travers des tuiles, ils le firent descendre avec sa civi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en plein milieu, devant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sus.20 Voyant leur foi, il dit: "Tes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te sont pardonn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Les scribes et les Pharisiens se mirent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raisonner: "Quel est cet homme qui dit des blasph</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mes? </a:t>
                      </a: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went up on the housetop and let him down with his bed through the tiling into the midst before Jesus. 20 When He saw their faith, He said to him, Man, your sins are forgiven you. 21 And the scribes and the Pharisees began to reason, saying, Who is this who speaks blasphemies?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2640" name="Group 32"/>
          <p:cNvGraphicFramePr>
            <a:graphicFrameLocks noGrp="1"/>
          </p:cNvGraphicFramePr>
          <p:nvPr/>
        </p:nvGraphicFramePr>
        <p:xfrm>
          <a:off x="34925" y="44450"/>
          <a:ext cx="9145588" cy="59455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يَقدر أن يَغفرَ خَطايا إلاَّ اللـه الواحد وحدَهُ ؟ " فعَلِمَ يسوع أفكارهم، وأجابَ وقالَ لهُم: " لماذا تُفكِّرون في قُلوبكُم؟ أيُّما أيسَر: أن يُقال مَغفورةٌ لكَ خَطاياكَ، أم أن يُقالَ قُمْ وَامشِ؟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Qui peut pardonner les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sinon Dieu seul? 22 Mais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connaissant leurs raisonnements, leur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torqua: "Pourquoi raisonnez-vous dans vos c</a:t>
                      </a:r>
                      <a:r>
                        <a:rPr kumimoji="0" lang="fr-FR" sz="2800" b="0" i="0" u="none" strike="noStrike" cap="none" normalizeH="0" baseline="0">
                          <a:ln>
                            <a:noFill/>
                          </a:ln>
                          <a:solidFill>
                            <a:schemeClr val="bg1"/>
                          </a:solidFill>
                          <a:effectLst/>
                          <a:latin typeface="Times New Roman"/>
                          <a:cs typeface="Times New Roman" pitchFamily="18" charset="0"/>
                        </a:rPr>
                        <a:t>œ</a:t>
                      </a:r>
                      <a:r>
                        <a:rPr kumimoji="0" lang="fr-FR" sz="2800" b="0" i="0" u="none" strike="noStrike" cap="none" normalizeH="0" baseline="0">
                          <a:ln>
                            <a:noFill/>
                          </a:ln>
                          <a:solidFill>
                            <a:schemeClr val="bg1"/>
                          </a:solidFill>
                          <a:effectLst/>
                          <a:latin typeface="Arial" charset="0"/>
                          <a:cs typeface="Times New Roman" pitchFamily="18" charset="0"/>
                        </a:rPr>
                        <a:t>urs? 23  Qu'y a-t-il de plus facile, de dire: "Tes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te sont pardonn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ou bien de dire: "L</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ve-toi et marche"?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can forgive sins but God alone? 22 But when Jesus perceived their thoughts, He answered and said to them, Why are you reasoning in your hearts? 23 Which is easier, to say, `Your sins are forgiven you,' or to say, `Rise up and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2923" name="Group 27"/>
          <p:cNvGraphicFramePr>
            <a:graphicFrameLocks noGrp="1"/>
          </p:cNvGraphicFramePr>
          <p:nvPr/>
        </p:nvGraphicFramePr>
        <p:xfrm>
          <a:off x="107950" y="44450"/>
          <a:ext cx="9072563" cy="604678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لكي تَعلَموا أنَّ لاِبن البَشَر سُلطاناً على الأرض أنْ يَغفِر الخطايا "، قال للمَفلوج: " لَكَ أقولُ قُمْ وَاحمِل سريركَ واذهَب إلى بيتكَ ". فللوقت قامَ أمامَهُم، وحَملَ ما كانَ راقداً عليهِ،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Times New Roman" pitchFamily="18" charset="0"/>
                        </a:rPr>
                        <a:t>Eh bien, afin que vous sachiez que le Fils de l'homme a sur la terre autorit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pour pardonner les 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 il dit au paralys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"Je te le dis, l</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ve-toi, prends ta civi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et va dans ta maison". 25 A l'instant, celui-ci se leva devant eux, il prit ce qui lui servait de lit</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that you may know that the Son of Man has power on earth to forgive sins--He said to the man who was paralyzed, I say to you, arise, take up your bed, and go to your house. 25 Immediately he rose up before them, took up what he had been lying 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3649" name="Group 17"/>
          <p:cNvGraphicFramePr>
            <a:graphicFrameLocks noGrp="1"/>
          </p:cNvGraphicFramePr>
          <p:nvPr/>
        </p:nvGraphicFramePr>
        <p:xfrm>
          <a:off x="34925" y="115888"/>
          <a:ext cx="9001125" cy="573106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ومَضَى إلى بَيتهِ وهو يُمَجِّد اللـه. فاعترى الجميعَ حَيرةٌ ومَجَّدوا اللـه، وامتلأُوا خوفاً قائلينَ: " إنَّنا قد رأينا اليومَ عجائبَ!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et il partit pour sa maison en rendant gloire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Dieu. </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t>
                      </a:r>
                      <a:r>
                        <a:rPr kumimoji="0" lang="fr-FR" sz="2800" b="0" i="0" u="none" strike="noStrike" cap="none" normalizeH="0" baseline="0">
                          <a:ln>
                            <a:noFill/>
                          </a:ln>
                          <a:solidFill>
                            <a:schemeClr val="bg1"/>
                          </a:solidFill>
                          <a:effectLst/>
                          <a:latin typeface="Arial" charset="0"/>
                          <a:cs typeface="Times New Roman" pitchFamily="18" charset="0"/>
                        </a:rPr>
                        <a:t>La stupeur les saisit tous et ils rendaient gloire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Dieu; remplis de crainte, ils disaient:" Nous avons vu aujourd'hui des choses extraordinaires.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departed to his own house, glorifying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And they were all amazed, and they glorified God and were filled with fear, saying, We have seen strange things today!.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46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37465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746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7466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6738" name="Group 34"/>
          <p:cNvGraphicFramePr>
            <a:graphicFrameLocks noGrp="1"/>
          </p:cNvGraphicFramePr>
          <p:nvPr/>
        </p:nvGraphicFramePr>
        <p:xfrm>
          <a:off x="34925" y="44450"/>
          <a:ext cx="9001125" cy="6629146"/>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a:t>
                      </a:r>
                      <a:r>
                        <a:rPr kumimoji="0" lang="ar-EG" sz="3200" b="0" i="0" u="sng" strike="noStrike" cap="none" normalizeH="0" baseline="0">
                          <a:ln>
                            <a:noFill/>
                          </a:ln>
                          <a:solidFill>
                            <a:srgbClr val="FF9933"/>
                          </a:solidFill>
                          <a:effectLst/>
                          <a:latin typeface="Arial" charset="0"/>
                          <a:cs typeface="Arial" charset="0"/>
                        </a:rPr>
                        <a:t> الثانية</a:t>
                      </a:r>
                      <a:r>
                        <a:rPr kumimoji="0" lang="ar-SA" sz="3200" b="0" i="0" u="sng" strike="noStrike" cap="none" normalizeH="0" baseline="0">
                          <a:ln>
                            <a:noFill/>
                          </a:ln>
                          <a:solidFill>
                            <a:srgbClr val="FF9933"/>
                          </a:solidFill>
                          <a:effectLst/>
                          <a:latin typeface="Arial" charset="0"/>
                          <a:cs typeface="Arial" charset="0"/>
                        </a:rPr>
                        <a:t> إلى</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أهل كورنثوس</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3 : 12 ـ 4 :1 ـ 4)</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لنا رَجاءٌ مِثل هذا فلنَستَعمل مُجاهَرةً كثيرةً. وليسَ كما كانَ موسَى يَضَع بُرقُعاً على وجههِ لكي لا يَجعل بني إسرائيل قادرين على نظر مجد وجههِ الزَّائل.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2 Corinthiens 3:12 - 4:1-4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Forts d'une pareille espérance, nous sommes pleins d'assurance; 13 nous ne faisons pas comme Moïse qui se mettait un voile sur le visage pour éviter que les Israélites ne voient la fin d'un éclat passager.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Corinthians 3:12-4:4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since we have such hope, we use great boldness of speech-- 13 unlike Moses, who put a veil over his face so that the children of Israel could not look steadily at the end of what was passing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76739" name="Rectangle 35"/>
          <p:cNvSpPr>
            <a:spLocks noGrp="1" noChangeArrowheads="1"/>
          </p:cNvSpPr>
          <p:nvPr>
            <p:ph type="ctrTitle"/>
          </p:nvPr>
        </p:nvSpPr>
        <p:spPr/>
        <p:txBody>
          <a:bodyPr/>
          <a:lstStyle/>
          <a:p>
            <a:r>
              <a:rPr lang="en-US"/>
              <a:t>2p</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7756" name="Group 28"/>
          <p:cNvGraphicFramePr>
            <a:graphicFrameLocks noGrp="1"/>
          </p:cNvGraphicFramePr>
          <p:nvPr/>
        </p:nvGraphicFramePr>
        <p:xfrm>
          <a:off x="34925" y="44450"/>
          <a:ext cx="9074150" cy="64341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أُغلِظَت أذهانهُم، لأنَّهُ لغاية اليَوم ذلكَ البُرقُعُ نَفسهُ لم يَزل موجوداً غير مُنكشفٍ عند قراءة العهد العتيق لأنَّه سيُبطَلُ في المسيح، لكن حتى اليَوم عندما يقرأون موسى، البُرقُعُ موضوعٌ على قلبهم.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leur intelligence s'est obscurcie! Jusqu'à ce jour, lorsqu'on lit l'Ancien Testament, ce même voile demeure. Il n'est pas levé, car c'est en Christ qu'il disparaît. 15 Oui, jusqu'à ce jour, chaque fois qu'ils lisent Moïse, un voile est sur leur cœur.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their minds were blinded. For until this day the same veil remains unlifted in the reading of the Old Testament, because the veil is taken away in Christ. 15 But even to this day, when Moses is read, a veil lies on their heart.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4962" name="Group 18"/>
          <p:cNvGraphicFramePr>
            <a:graphicFrameLocks noGrp="1"/>
          </p:cNvGraphicFramePr>
          <p:nvPr/>
        </p:nvGraphicFramePr>
        <p:xfrm>
          <a:off x="34925" y="44450"/>
          <a:ext cx="9074150" cy="64341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عندما يَرجعُ إلى الربِّ يُرفَعُ البُرقُعُ. وأمَّا الربُّ فهو الرُّوح، وحيثُ روح الربِّ هُناكَ حُريَّةٌ. ونحنُ جميعاً ناظرينَ مجدَ الربِّ بوجهٍ مَكشوفٍ،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seulement par la conversion au Seigneur que le voile tombe. 17 Car le Seigneur est l'Esprit, et là où est l'Esprit du Seigneur, là est la liberté.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Nevertheless when one turns to the Lord, the veil is taken away. 17 Now the Lord is the Spirit; and where the Spirit of the Lord is, there is liberty.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8777" name="Group 25"/>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في مرآةٍ نتغيَّرُ إلى تلكَ الصُّورة، تلكَ الهيئة عينها مِن مَجدٍ إلى مَجدٍ، كما من روح الربِّ. لذلكَ إذ لنا هذه الخدمةُ ـ كما أنَّنا قد رُحِمنا ـ لا نَفشَلُ،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nous tous qui, le visage dévoilé, reflétons la gloire du Seigneur, nous sommes transfigurés en cette même image, avec une gloire toujours plus grande par le Seigneur, qui est Esprit. 1 Aussi puisque, par miséricorde, nous détenons ce ministère, nous ne perdons pas courage.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we all, with unveiled face, beholding as in a mirror the glory of the Lord, are being transformed into the same image from glory to glory, just as by the Spirit of the Lord. 1 Therefore, since we have this ministry, as we have received mercy, we do not lose heart.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9808" name="Group 32"/>
          <p:cNvGraphicFramePr>
            <a:graphicFrameLocks noGrp="1"/>
          </p:cNvGraphicFramePr>
          <p:nvPr/>
        </p:nvGraphicFramePr>
        <p:xfrm>
          <a:off x="34925" y="44450"/>
          <a:ext cx="9145588" cy="6881749"/>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لنرفض خفايا الخِزي، ولا نَسلُكَ في مَكر، ولا نَصنَعُ غشَّاً في كلمةَ اللـه، بل بإظهار الحقِّ، نقوِّم أنفُسنا لدى ضمير كل إنسان قُدَّام اللـه.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Nous avons dit non aux procédés secrets et honteux, nous nous conduisons sans fourberie, et nous ne falsifions pas la parole de Dieu, bien au contraire, c'est en manifestant la vérité que nous cherchons à gagner la confiance de tous les hommes en présence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we have renounced the hidden things of shame, not walking in craftiness nor handling the word of God deceitfully, but by manifestation of the truth commending ourselves to every man's conscience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3941" name="Group 21"/>
          <p:cNvGraphicFramePr>
            <a:graphicFrameLocks noGrp="1"/>
          </p:cNvGraphicFramePr>
          <p:nvPr/>
        </p:nvGraphicFramePr>
        <p:xfrm>
          <a:off x="34925" y="44450"/>
          <a:ext cx="9145588" cy="615886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إن كان إنجيلُنا مكتوماً فإنَّما هو مكتومٌ في الهالكينَ، وقد أعمَى اللـه أذهان غَير مُؤمني هذا الدَّهر، لئلاَّ ينظروا نور إنجيل مَجد المسيح الذي هو صُورة اللـه.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Si cependant notre Évangile demeure voilé, il est voilé pour ceux qui se perdent, pour les incrédules, dont le dieu de ce monde a aveuglé l'intelligence, afin qu'ils ne perçoivent pas l'illumination de l'Évangile de la gloire du Christ, lui qui est l'image de Dieu.</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even if our gospel is veiled, it is veiled to those who are perishing, 4 whose minds the god of this age has blinded, who do not believe, lest the light of the gospel of the glory of Christ, who is the image of God, should shine on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08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18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818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818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3910" name="Group 38"/>
          <p:cNvGraphicFramePr>
            <a:graphicFrameLocks noGrp="1"/>
          </p:cNvGraphicFramePr>
          <p:nvPr/>
        </p:nvGraphicFramePr>
        <p:xfrm>
          <a:off x="34925" y="-26988"/>
          <a:ext cx="9074150" cy="67360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يوحنا الاولى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1 ـ 10 )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مَن يُؤمِن أنَّ يسوعَ هو المسيحُ فقد وُلِدَ مِن اللـه، وكل مَن يُحبُّ الوالد يُحبُّ المَولود منه أيضاً. بهذا نَعرف أنَّنا نُحبُّ أولاد اللـه: إذا أحببنا اللـه ونصنع وصاياه.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Jean 5 : 1 - 10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Quiconque croit que Jésus est le Christ est né de Dieu; et quiconque aime Dieu qui engendre aime aussi celui qui est né de Dieu. 2 A ceci nous reconnaissons que nous aimons les enfants de Dieu, si nous aimons Dieu et mettons en pratique ses commandements.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John 5:1-10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Whoever believes that Jesus is the Christ is born of God, and everyone who loves Him who begot also loves him who is begotten of Him. 2 By this we know that we love the children of God, when we love God and keep His commandments.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83911" name="Rectangle 39"/>
          <p:cNvSpPr>
            <a:spLocks noGrp="1" noChangeArrowheads="1"/>
          </p:cNvSpPr>
          <p:nvPr>
            <p:ph type="ctrTitle"/>
          </p:nvPr>
        </p:nvSpPr>
        <p:spPr/>
        <p:txBody>
          <a:bodyPr/>
          <a:lstStyle/>
          <a:p>
            <a:r>
              <a:rPr lang="en-US"/>
              <a:t>2c</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4922" name="Group 26"/>
          <p:cNvGraphicFramePr>
            <a:graphicFrameLocks noGrp="1"/>
          </p:cNvGraphicFramePr>
          <p:nvPr/>
        </p:nvGraphicFramePr>
        <p:xfrm>
          <a:off x="34925" y="115888"/>
          <a:ext cx="9074150" cy="65994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هـذه هي محبَّةُ الله: أن نَحفظ وصايـاه. ووصاياه ليسَت ثقيلةً، لأنَّ كل مَن وُلِدَ من اللـه يَغلُبُ العالم، وهذه هيَ الغَلبَةُ التي تَغلُبُ العالم: إيمانُنا.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Car voici ce qu'est l'amour de Dieu: que nous gardions ses commandements. Et ses commandements ne sont pas un fardeau, 4 puisque tout ce qui est né de Dieu est vainqueur du monde. Et la victoire qui a vaincu le monde, c'est notre foi.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this is the love of God, that we keep His commandments. And His commandments are not burdensome. 4 For whatever is born of God overcomes the world. And this is the victory that has overcome the world--our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5942" name="Group 22"/>
          <p:cNvGraphicFramePr>
            <a:graphicFrameLocks noGrp="1"/>
          </p:cNvGraphicFramePr>
          <p:nvPr/>
        </p:nvGraphicFramePr>
        <p:xfrm>
          <a:off x="34925" y="1158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هو الذي يَغلُبُ العالم، إلاَّ الذي يُؤمِن أنَّ يسوع هو ابنَ اللـه؟ هذا هو الذي جاءَ بماءٍ ودمٍ وروح يسوع المسيح. لا بالماء فقط بل بالماء والدَّم، والرُّوح هو الذي يشهد، لأن الرُّوح هو الحقٌّ.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Qui est le vainqueur du monde, sinon celui qui croit que Jésus est le Fils de Dieu? 6 C'est lui qui est venu par l'eau et par le sang, Jésus Christ, non avec l'eau seulement, mais avec l'eau et le sang; et c'est l'Esprit qui rend témoignage, parce que l'Esprit est la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is he who overcomes the world, but he who believes that Jesus is the Son of God? 6 This is He who came by water and blood--Jesus Christ; not only by water, but by water and blood. And it is the Spirit who bears witness, because the Spirit is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6980" name="Group 36"/>
          <p:cNvGraphicFramePr>
            <a:graphicFrameLocks noGrp="1"/>
          </p:cNvGraphicFramePr>
          <p:nvPr/>
        </p:nvGraphicFramePr>
        <p:xfrm>
          <a:off x="34925" y="44450"/>
          <a:ext cx="9001125"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الذين يشهدونَ في السَّماء هُم ثلاثةٌ: الآبُ، والكلمةُ، والرُّوحُ القُدسُ. وهؤلاء الثَّلاثة هُمْ واحدٌ. والذينَ يَشهدونَ في الأرض هُم ثلاثةٌ: الرُّوح، والماءُ، والدَّم. والثَّلاثة هُم في الواحد.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il y en a trois qui rendent témoignage dans le ciel : le Père, la Parole et l’Esprit–Saint. Et ces trois sont un. 8 C'est qu'ils sont trois à rendre témoignage, l'Esprit, l'eau et le sang, et ces trois convergent dans l'unique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For there are three that bear witness in heaven: the Father, the Word, and the Holy Spirit; and these three are one. 8 And there are three that bear witness on earth: the Spirit, the water, and the blood; and these three agree as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7989" name="Group 21"/>
          <p:cNvGraphicFramePr>
            <a:graphicFrameLocks noGrp="1"/>
          </p:cNvGraphicFramePr>
          <p:nvPr/>
        </p:nvGraphicFramePr>
        <p:xfrm>
          <a:off x="34925" y="44450"/>
          <a:ext cx="9074150" cy="61944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كُنَّا نَقبَلُ شهادَةَ النَّاس، فَشَهادةُ اللـه أعظَمُ جدَّاً، لأنَّ هذه هيَ شهادةُ اللـه التي قد شهدَ بها عن ابنهِ.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si nous recevons le témoignage des hommes, le témoignage de Dieu est plus grand; car tel est le témoignage de Dieu: il a rendu témoignage en faveur de son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If we receive the witness of men, the witness of God is greater; for this is the witness of God which He has testified of His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9012" name="Group 20"/>
          <p:cNvGraphicFramePr>
            <a:graphicFrameLocks noGrp="1"/>
          </p:cNvGraphicFramePr>
          <p:nvPr/>
        </p:nvGraphicFramePr>
        <p:xfrm>
          <a:off x="34925" y="44450"/>
          <a:ext cx="9074150" cy="62658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يُؤمِن بِابن اللـهِ فشهادة اللـه ثابتةٌ فيه. ومَن لا يُصدِّق اللـه، فَقَد جَعَلهُ كاذباً، لأنَّه لم يُؤمِن بالشَّهادة التي قَد شَهدَ بها اللـه عن ابنهِ.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هيَ الشَّهادةُ أنَّ اللـه أعطانا الحياة الأبديَّة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Qui croit au Fils de Dieu a ce témoignage en lui-même. Qui ne croit pas Dieu fait de lui un menteur, puisqu'il n'a pas foi dans le témoignage que Dieu a rendu en faveur de son Fils.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He who believes in the Son of God has the witness in himself; he who does not believe God has made Him a liar, because he has not believed the testimony that God has given of His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10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20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920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9206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9206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4144" name="Group 32"/>
          <p:cNvGraphicFramePr>
            <a:graphicFrameLocks noGrp="1"/>
          </p:cNvGraphicFramePr>
          <p:nvPr/>
        </p:nvGraphicFramePr>
        <p:xfrm>
          <a:off x="71438" y="115888"/>
          <a:ext cx="9072562" cy="6283706"/>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 </a:t>
                      </a:r>
                      <a:r>
                        <a:rPr kumimoji="0" lang="ar-SA" sz="2800" b="0" i="0" u="sng" strike="noStrike" cap="none" normalizeH="0" baseline="0">
                          <a:ln>
                            <a:noFill/>
                          </a:ln>
                          <a:solidFill>
                            <a:srgbClr val="FF9933"/>
                          </a:solidFill>
                          <a:effectLst/>
                          <a:latin typeface="Arial" charset="0"/>
                          <a:cs typeface="Arial" charset="0"/>
                        </a:rPr>
                        <a:t>14 : 1 ـ 7 )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في إيقونيَة أنَّهُما دَخَلا مَعاً إلى مَجمَع اليَهود وتَكلَّما كذلكَ، حتى آمَنَ جُمهُورٌ كثيرٌ مِنَ اليهود واليونانيِّينَ.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14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Ionium il se passa la même chose: Paul et Barnabas se rendirent à la synagogue des Juifs, et parlèrent de telle sorte que des Juifs et des Grecs en grand nombre devinrent croyants.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it happened in Iconium that they went together to the synagogue of the Jews, and so spoke that a great multitude both of the Jews and of the Greeks believed.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94145" name="Rectangle 33"/>
          <p:cNvSpPr>
            <a:spLocks noGrp="1" noChangeArrowheads="1"/>
          </p:cNvSpPr>
          <p:nvPr>
            <p:ph type="ctrTitle"/>
          </p:nvPr>
        </p:nvSpPr>
        <p:spPr/>
        <p:txBody>
          <a:bodyPr/>
          <a:lstStyle/>
          <a:p>
            <a:r>
              <a:rPr lang="en-US"/>
              <a:t>2a</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5169" name="Group 33"/>
          <p:cNvGraphicFramePr>
            <a:graphicFrameLocks noGrp="1"/>
          </p:cNvGraphicFramePr>
          <p:nvPr/>
        </p:nvGraphicFramePr>
        <p:xfrm>
          <a:off x="34925" y="44450"/>
          <a:ext cx="9145588" cy="724814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اليهود الذين لم يُؤمِنوا هيَّجوا وأفسدوا نُفوس الأُمم على الإخوة. فأقاما زَماناً طويلاً يُجاهِران بالربِّ الذي كانَ يَشهدُ لكلِمة نعمَتِهِ، ويُعطي أن تُجرى آياتٌ وعجائبُ على أيديهما.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Mais ceux des Juifs qui ne s'étaient pas laissé convaincre suscitèrent dans l'esprit des païens la malveillance à l'égard des frères. 3 Paul et Barnabas n'en prolongèrent pas moins leur séjour un certain temps; leur assurance se fondait sur le Seigneur qui rendait témoignage à la parole de sa grâce en leur donnant d'opérer de leurs mains des signes et des prodiges.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the unbelieving Jews stirred up the Gentiles and poisoned their minds against the brethren. 3 Therefore they stayed there a long time, speaking boldly in the Lord, who was bearing witness to the word of His grace, granting signs and wonders to be done by their hands.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6193" name="Group 33"/>
          <p:cNvGraphicFramePr>
            <a:graphicFrameLocks noGrp="1"/>
          </p:cNvGraphicFramePr>
          <p:nvPr/>
        </p:nvGraphicFramePr>
        <p:xfrm>
          <a:off x="34925" y="44450"/>
          <a:ext cx="9145588" cy="59055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فَانشَقَّ جُمهورُ المدينةِ، فكانَ بَعضُهمْ مَعَ اليهود، وبعضُهمْ معَ الرَّسُولين. فهجَم الأُمم اليهـود مَعَ رؤسـائهم ليبغوا عَليهمَا ويَرجُموهُمَا،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La population de la ville se divisa: les uns étaient pour les Juifs, les autres pour les apôtres.5 Païens et Juifs, avec leurs chefs décidèrent de recourir à la violence et de lapider les apôtres; conscients de la situation,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the multitude of the city was divided: part sided with the Jews, and part with the apostles. 5 And when a violent attempt was made by both the Gentiles and Jews, with their rulers, to abuse and stone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7200" name="Group 16"/>
          <p:cNvGraphicFramePr>
            <a:graphicFrameLocks noGrp="1"/>
          </p:cNvGraphicFramePr>
          <p:nvPr/>
        </p:nvGraphicFramePr>
        <p:xfrm>
          <a:off x="34925" y="115888"/>
          <a:ext cx="9145588" cy="6389434"/>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شَعَرَ بهِ، هربا إلى مَدينة ليكأونيَّةَ: ولستَرةَ ودربةَ، وإلى الكُورةِ المُحيطةِ. وكانا هُناكَ يُبشِّران. وكانَ يجلسُ في لستَرة رجُلٌ عاجزُ الرِّجلَينِ مُقعدٌ مِن بَطن أُمِّهِ، ولمْ يَمشِ قطُّ.</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ceux-ci cherchèrent refuge dans les villes de la Lycaonie, Lystre, Derbé et les alentours. 7 Là aussi ils annonçaient la Bonne Nouvelle.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they became aware of it and fled to Lystra and Derbe, cities of Lycaonia, and to the surrounding region. 7 And they were preaching the gospel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128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230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333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4380" name="Group 28"/>
          <p:cNvGraphicFramePr>
            <a:graphicFrameLocks noGrp="1"/>
          </p:cNvGraphicFramePr>
          <p:nvPr/>
        </p:nvGraphicFramePr>
        <p:xfrm>
          <a:off x="107950" y="44450"/>
          <a:ext cx="9072563" cy="6265863"/>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a:t>
                      </a:r>
                      <a:r>
                        <a:rPr kumimoji="0" lang="ar-EG" sz="2800" b="0" i="0" u="sng" strike="noStrike" cap="none" normalizeH="0" baseline="0" dirty="0">
                          <a:ln>
                            <a:noFill/>
                          </a:ln>
                          <a:solidFill>
                            <a:srgbClr val="FF9900"/>
                          </a:solidFill>
                          <a:effectLst/>
                          <a:latin typeface="Arial" charset="0"/>
                          <a:cs typeface="Arial" charset="0"/>
                        </a:rPr>
                        <a:t> ( 104 : 1</a:t>
                      </a:r>
                      <a:r>
                        <a:rPr kumimoji="0" lang="ar-SA" sz="2800" b="0" i="0" u="sng" strike="noStrike" cap="none" normalizeH="0" baseline="0" dirty="0">
                          <a:ln>
                            <a:noFill/>
                          </a:ln>
                          <a:solidFill>
                            <a:srgbClr val="FF9900"/>
                          </a:solidFill>
                          <a:effectLst/>
                          <a:latin typeface="Arial" charset="0"/>
                          <a:cs typeface="Arial" charset="0"/>
                        </a:rPr>
                        <a:t>  ،  </a:t>
                      </a:r>
                      <a:r>
                        <a:rPr kumimoji="0" lang="ar-EG" sz="2800" b="0" i="0" u="sng" strike="noStrike" cap="none" normalizeH="0" baseline="0" dirty="0">
                          <a:ln>
                            <a:noFill/>
                          </a:ln>
                          <a:solidFill>
                            <a:srgbClr val="FF9900"/>
                          </a:solidFill>
                          <a:effectLst/>
                          <a:latin typeface="Arial" charset="0"/>
                          <a:cs typeface="Arial" charset="0"/>
                        </a:rPr>
                        <a:t>67</a:t>
                      </a:r>
                      <a:r>
                        <a:rPr kumimoji="0" lang="ar-SA" sz="2800" b="0" i="0" u="sng" strike="noStrike" cap="none" normalizeH="0" baseline="0" dirty="0">
                          <a:ln>
                            <a:noFill/>
                          </a:ln>
                          <a:solidFill>
                            <a:srgbClr val="FF9900"/>
                          </a:solidFill>
                          <a:effectLst/>
                          <a:latin typeface="Arial" charset="0"/>
                          <a:cs typeface="Arial" charset="0"/>
                        </a:rPr>
                        <a:t> : 13</a:t>
                      </a:r>
                      <a:r>
                        <a:rPr kumimoji="0" lang="ar-EG" sz="2800" b="0" i="0" u="sng" strike="noStrike" cap="none" normalizeH="0" baseline="0" dirty="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اعترفوا للربِّ وادعوا بِاسمه، نادوا في الأُمم بأعمالهِ. الربُّ يُعطِي كلمةً للمُبَشِّرينَ، بقوةٍ عظيمةٍ.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105:1,68:11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Célébrez le Seigneur, proclamez son nom, Faites connaître ses exploits parmi les peuples.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Le Seigneur donne un ordre, et ses messagers sont une grande armée</a:t>
                      </a:r>
                      <a:r>
                        <a:rPr kumimoji="0" lang="fr-FR" sz="2800" b="0" i="0" u="sng" strike="noStrike" cap="none" normalizeH="0" baseline="0" dirty="0">
                          <a:ln>
                            <a:noFill/>
                          </a:ln>
                          <a:solidFill>
                            <a:schemeClr val="tx1"/>
                          </a:solidFill>
                          <a:effectLst/>
                          <a:latin typeface="Arial" charset="0"/>
                          <a:cs typeface="Arial" charset="0"/>
                        </a:rPr>
                        <a:t>,</a:t>
                      </a:r>
                      <a:r>
                        <a:rPr kumimoji="0" lang="fr-FR" sz="2800" b="0" i="0" u="none" strike="noStrike" cap="none" normalizeH="0" baseline="0" dirty="0">
                          <a:ln>
                            <a:noFill/>
                          </a:ln>
                          <a:solidFill>
                            <a:schemeClr val="tx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105:1, 68:11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give thanks to the Lord! Call upon His name; Make known His deeds among the peoples!.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Lord gave the word; Great was the company of those who proclaimed it:.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04381" name="Rectangle 29"/>
          <p:cNvSpPr>
            <a:spLocks noGrp="1" noChangeArrowheads="1"/>
          </p:cNvSpPr>
          <p:nvPr>
            <p:ph type="ctrTitle"/>
          </p:nvPr>
        </p:nvSpPr>
        <p:spPr/>
        <p:txBody>
          <a:bodyPr/>
          <a:lstStyle/>
          <a:p>
            <a:r>
              <a:rPr lang="en-US"/>
              <a:t>2pg</a:t>
            </a:r>
          </a:p>
        </p:txBody>
      </p:sp>
      <p:sp>
        <p:nvSpPr>
          <p:cNvPr id="16" name="Text Box 29">
            <a:hlinkClick r:id="" action="ppaction://macro?name=LetThemExaltHimForBishop"/>
          </p:cNvPr>
          <p:cNvSpPr txBox="1">
            <a:spLocks noChangeArrowheads="1"/>
          </p:cNvSpPr>
          <p:nvPr/>
        </p:nvSpPr>
        <p:spPr bwMode="auto">
          <a:xfrm>
            <a:off x="7450786" y="5786454"/>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5415" name="Group 39"/>
          <p:cNvGraphicFramePr>
            <a:graphicFrameLocks noGrp="1"/>
          </p:cNvGraphicFramePr>
          <p:nvPr/>
        </p:nvGraphicFramePr>
        <p:xfrm>
          <a:off x="34925" y="44450"/>
          <a:ext cx="9145588" cy="688848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لوقا </a:t>
                      </a:r>
                      <a:r>
                        <a:rPr kumimoji="0" lang="ar-EG" sz="4000" b="0" i="0" u="sng" strike="noStrike" cap="none" normalizeH="0" baseline="0">
                          <a:ln>
                            <a:noFill/>
                          </a:ln>
                          <a:solidFill>
                            <a:srgbClr val="FF9933"/>
                          </a:solidFill>
                          <a:effectLst/>
                          <a:latin typeface="Arial" charset="0"/>
                          <a:cs typeface="Arial" charset="0"/>
                        </a:rPr>
                        <a:t>( 6 : 12</a:t>
                      </a:r>
                      <a:r>
                        <a:rPr kumimoji="0" lang="ar-SA" sz="4000" b="0" i="0" u="sng" strike="noStrike" cap="none" normalizeH="0" baseline="0">
                          <a:ln>
                            <a:noFill/>
                          </a:ln>
                          <a:solidFill>
                            <a:srgbClr val="FF9933"/>
                          </a:solidFill>
                          <a:effectLst/>
                          <a:latin typeface="Arial" charset="0"/>
                          <a:cs typeface="Arial" charset="0"/>
                        </a:rPr>
                        <a:t> ـ 23 )</a:t>
                      </a:r>
                      <a:endParaRPr kumimoji="0" lang="en-US"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الأيَّام خرج إلى الجبل ليُصلِّي. وكان ساهراً في الصَّلوات لله. ولمَّا كان النَّهار دَعا تلاميذه، واختار منهم اثني عشر، الذينَ سمَّاهُم " رُسلاً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Luc 6 : 12 - 23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ces jours-là, Jésus s'en alla dans la montagne pour prier et il passa la nuit à prier Dieu; 13 puis, le jour venu, il appela ses disciples et en choisit douze, auxquels il donna le nom d'apôtres: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05416" name="Rectangle 40"/>
          <p:cNvSpPr>
            <a:spLocks noGrp="1" noChangeArrowheads="1"/>
          </p:cNvSpPr>
          <p:nvPr>
            <p:ph type="ctrTitle"/>
          </p:nvPr>
        </p:nvSpPr>
        <p:spPr/>
        <p:txBody>
          <a:bodyPr/>
          <a:lstStyle/>
          <a:p>
            <a:r>
              <a:rPr lang="en-US"/>
              <a:t>2g</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6430" name="Group 30"/>
          <p:cNvGraphicFramePr>
            <a:graphicFrameLocks noGrp="1"/>
          </p:cNvGraphicFramePr>
          <p:nvPr/>
        </p:nvGraphicFramePr>
        <p:xfrm>
          <a:off x="34925" y="44450"/>
          <a:ext cx="9145588" cy="687451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سـمعـان الـذي يـُدعَـى بـطـرس وأنـدراوس أخـاه. يعـقـوب ويوحنـَّا. فيلـبُّس وبرثولماوس. متَّى وتوما. ويعقوب بن حلفى وسمعان الذي يُدعَى الغيُور. ويهوذا الذي ليعقوب، ويهوذا الإسخريوطيِّ الذي صار مُسلِّماً.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16 Judas fils de Jacques et Judas Iscarioth qui devint traître.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7456" name="Group 32"/>
          <p:cNvGraphicFramePr>
            <a:graphicFrameLocks noGrp="1"/>
          </p:cNvGraphicFramePr>
          <p:nvPr/>
        </p:nvGraphicFramePr>
        <p:xfrm>
          <a:off x="34925" y="-26988"/>
          <a:ext cx="9145588"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خلاء، مع جمعٌ مِن تلاميذه، وجمهورٌ كثيرٌ مِن الشَّعب، مِن جميع اليهوديَّة وأورشليم وساحل صور وصيدا، الذينَ جاءوا ليسمعوا منهُ ويشفيهم مِن أمراضهم،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8474" name="Group 26"/>
          <p:cNvGraphicFramePr>
            <a:graphicFrameLocks noGrp="1"/>
          </p:cNvGraphicFramePr>
          <p:nvPr/>
        </p:nvGraphicFramePr>
        <p:xfrm>
          <a:off x="34925" y="-26988"/>
          <a:ext cx="9145588" cy="676656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الأرواح النَّجسه. كان يشفيهم. وكان كل الجمع يطلب أن يلمسه، لأنَّ قوَّةً كانت تخرُج منه وتشفي الجميع. ورفعَ عينيه إلى تلاميذه وقال لهم: " طوباكم أيُّها المساكين بالروح، لأنَّ لكُم ملكوت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5990" name="Group 22"/>
          <p:cNvGraphicFramePr>
            <a:graphicFrameLocks noGrp="1"/>
          </p:cNvGraphicFramePr>
          <p:nvPr/>
        </p:nvGraphicFramePr>
        <p:xfrm>
          <a:off x="34925" y="-26988"/>
          <a:ext cx="9145588" cy="633984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أيُّها الجياع الآن، لأنَّكم تشبعون. طوباكم أيُّها الباكون الآن، لأنَّكم ستضحكون. طوباكم إذا أبغضكُم النَّاس، وأفرزوكُم وعيَّروكم، وأخرجوا اسمكُم كشرِّيرٍ مِن أجل ابن الإنسان.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9495" name="Group 23"/>
          <p:cNvGraphicFramePr>
            <a:graphicFrameLocks noGrp="1"/>
          </p:cNvGraphicFramePr>
          <p:nvPr/>
        </p:nvGraphicFramePr>
        <p:xfrm>
          <a:off x="34925" y="44450"/>
          <a:ext cx="9145588" cy="6194426"/>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 فهوذا أجركُم عظيمٌ في السَّماء. لأنَّ آباءهُم هكذا كانوا يفعلون بالأنبياء.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05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8028" name="Group 12"/>
          <p:cNvGraphicFramePr>
            <a:graphicFrameLocks noGrp="1"/>
          </p:cNvGraphicFramePr>
          <p:nvPr/>
        </p:nvGraphicFramePr>
        <p:xfrm>
          <a:off x="539750" y="1484313"/>
          <a:ext cx="8137525" cy="36271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day of The Month of </a:t>
                      </a:r>
                      <a:r>
                        <a:rPr kumimoji="0" lang="fr-CA" sz="4000" b="0" i="0" u="none" strike="noStrike" cap="none" normalizeH="0" baseline="0">
                          <a:ln>
                            <a:noFill/>
                          </a:ln>
                          <a:solidFill>
                            <a:srgbClr val="FF9900"/>
                          </a:solidFill>
                          <a:effectLst/>
                          <a:latin typeface="Arial" charset="0"/>
                          <a:cs typeface="Arial" charset="0"/>
                        </a:rPr>
                        <a:t>Al Nasi </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شهر من نسئ </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jour du mois de Al Nasi</a:t>
                      </a:r>
                      <a:r>
                        <a:rPr kumimoji="0" lang="en-US" sz="4000" b="0" i="0" u="none" strike="noStrike" cap="none" normalizeH="0" baseline="0">
                          <a:ln>
                            <a:noFill/>
                          </a:ln>
                          <a:solidFill>
                            <a:srgbClr val="FF9900"/>
                          </a:solidFill>
                          <a:effectLst/>
                          <a:latin typeface="Arial" charset="0"/>
                          <a:cs typeface="Arial" charset="0"/>
                        </a:rPr>
                        <a:t>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7990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0077" name="Group 13"/>
          <p:cNvGraphicFramePr>
            <a:graphicFrameLocks noGrp="1"/>
          </p:cNvGraphicFramePr>
          <p:nvPr/>
        </p:nvGraphicFramePr>
        <p:xfrm>
          <a:off x="107950" y="44450"/>
          <a:ext cx="9001125" cy="646538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34 : 7 - 8</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Times New Roman" pitchFamily="18" charset="0"/>
                        </a:rPr>
                        <a:t> </a:t>
                      </a:r>
                      <a:endParaRPr kumimoji="0" lang="ar-EG" sz="32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ملاك الرب حال حول خائفيه وينجيهم.</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ذوقوا وانظروا ما اطيب الرب.طوبى للرجل المتوكل عليه.</a:t>
                      </a:r>
                      <a:r>
                        <a:rPr kumimoji="0" lang="ar-EG"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34:7-8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L’ange de l’Éternel campe autour de ceux qui le craignent, Et il les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Goûtez et voyez combien l’Éternel est bon ! Heureux l’homme qui se réfugie en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34:7-8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The angel of the LORD encamps all around those who fear Him, and delivers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 8 Oh, taste and see that the LORD is good; blessed is the man who trusts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00078" name="Rectangle 14"/>
          <p:cNvSpPr>
            <a:spLocks noGrp="1" noChangeArrowheads="1"/>
          </p:cNvSpPr>
          <p:nvPr>
            <p:ph type="ctrTitle"/>
          </p:nvPr>
        </p:nvSpPr>
        <p:spPr/>
        <p:txBody>
          <a:bodyPr/>
          <a:lstStyle/>
          <a:p>
            <a:r>
              <a:rPr lang="en-US"/>
              <a:t>3pv</a:t>
            </a:r>
          </a:p>
        </p:txBody>
      </p:sp>
      <p:sp>
        <p:nvSpPr>
          <p:cNvPr id="16" name="Text Box 29">
            <a:hlinkClick r:id="" action="ppaction://macro?name=LetThemExaltHimForBishop"/>
          </p:cNvPr>
          <p:cNvSpPr txBox="1">
            <a:spLocks noChangeArrowheads="1"/>
          </p:cNvSpPr>
          <p:nvPr/>
        </p:nvSpPr>
        <p:spPr bwMode="auto">
          <a:xfrm>
            <a:off x="7286644" y="5857892"/>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1090" name="Group 2"/>
          <p:cNvGraphicFramePr>
            <a:graphicFrameLocks noGrp="1"/>
          </p:cNvGraphicFramePr>
          <p:nvPr/>
        </p:nvGraphicFramePr>
        <p:xfrm>
          <a:off x="107950" y="-26988"/>
          <a:ext cx="9001125" cy="60499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16 : 24 - 28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ان اراد احد ان يأتي ورائي فلينكر نفسه ويحمل صليبه ويتبعني.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 Si quelqu’un veut venir après moi, qu’il renonce à lui–même, qu’il se charge de sa croix et qu’il me suive.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01101" name="Rectangle 13"/>
          <p:cNvSpPr>
            <a:spLocks noGrp="1" noChangeArrowheads="1"/>
          </p:cNvSpPr>
          <p:nvPr>
            <p:ph type="ctrTitle"/>
          </p:nvPr>
        </p:nvSpPr>
        <p:spPr/>
        <p:txBody>
          <a:bodyPr/>
          <a:lstStyle/>
          <a:p>
            <a:r>
              <a:rPr lang="en-US"/>
              <a:t>3v</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2114" name="Group 2"/>
          <p:cNvGraphicFramePr>
            <a:graphicFrameLocks noGrp="1"/>
          </p:cNvGraphicFramePr>
          <p:nvPr/>
        </p:nvGraphicFramePr>
        <p:xfrm>
          <a:off x="107950" y="188913"/>
          <a:ext cx="9001125" cy="601497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يجدها.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ماذا ينتفع الانسان لو ربح العالم كله وخسر نفسه.او ماذا يعطي الانسان فداء عن نفسه.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Quiconque en effet voudra sauver sa vie la perdra, mais quiconque perdra sa vie à cause de moi la trouvera.26  Et que servira–t–il à un homme de gagner le monde entier, s’il perd son âme ? Ou que donnera un homme en échange de son âme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For whoever desires to save his life will lose it, but whoever loses his life for My sake will find it. 26 For what profit is it to a man if he gains the whole world, and loses his own soul? Or what will a man give in exchange for his soul?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3138" name="Group 2"/>
          <p:cNvGraphicFramePr>
            <a:graphicFrameLocks noGrp="1"/>
          </p:cNvGraphicFramePr>
          <p:nvPr/>
        </p:nvGraphicFramePr>
        <p:xfrm>
          <a:off x="107950" y="44450"/>
          <a:ext cx="9072563" cy="6707760"/>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ابن الانسان سوف يأتي في مجد ابيه مع ملائكته وحينئذ يجازي كل واحد حسب عمله. الحق اقول لكم ان من القيام ههنا قوما لا يذوقون الموت حتى يروا ابن الانسان آتيا في ملكوته</a:t>
                      </a:r>
                      <a:r>
                        <a:rPr kumimoji="0" lang="ar-EG"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Car le Fils de l’homme va venir dans la gloire de son Père avec ses anges, et alors il rendra à chacun selon sa manière d’agir.</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28  En vérité je vous le dis, quelques–uns de ceux qui se tiennent ici ne goûteront point la mort, qu’ils n’aient vu le Fils de l’homme venir dans son règne</a:t>
                      </a:r>
                      <a:r>
                        <a:rPr kumimoji="0" lang="ar-EG" sz="2800" b="0" i="0" u="none" strike="noStrike" cap="none" normalizeH="0" baseline="0">
                          <a:ln>
                            <a:noFill/>
                          </a:ln>
                          <a:solidFill>
                            <a:schemeClr val="bg1"/>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For the Son of Man will come in the glory of His Father with His angels, and then He will reward each according to his works. 28 Assuredly, I say to you, there are some standing here who shall not taste death till they see the Son of Man coming in His kingdom.</a:t>
                      </a:r>
                      <a:r>
                        <a:rPr kumimoji="0" lang="ar-EG" sz="28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41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8041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5186" name="Group 2"/>
          <p:cNvGraphicFramePr>
            <a:graphicFrameLocks noGrp="1"/>
          </p:cNvGraphicFramePr>
          <p:nvPr/>
        </p:nvGraphicFramePr>
        <p:xfrm>
          <a:off x="107950" y="44450"/>
          <a:ext cx="9001125" cy="6452554"/>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97:7-8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يخزى كل عابدي تمثال منحوت المفتخرين بالاصنام.اسجدوا له يا جميع الآلهة.</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سمعت صهيون ففرحت وابتهجت بنات يهوذا من اجل احكامك يا رب.</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97:7-8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Tous les dieux se prosternent devant lui.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Sion l’entend et se réjouit, Les filles de Juda sont dans l’allégresse, A cause de tes jugements, ô Éternel !</a:t>
                      </a:r>
                      <a:r>
                        <a:rPr kumimoji="0" lang="ar-EG" sz="2800" b="0"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97:7-8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Worship Him, all you gods.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Zion hears and is glad, and the daughters of Judah rejoice because of Your judgments, O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05197" name="Rectangle 13"/>
          <p:cNvSpPr>
            <a:spLocks noGrp="1" noChangeArrowheads="1"/>
          </p:cNvSpPr>
          <p:nvPr>
            <p:ph type="ctrTitle"/>
          </p:nvPr>
        </p:nvSpPr>
        <p:spPr/>
        <p:txBody>
          <a:bodyPr/>
          <a:lstStyle/>
          <a:p>
            <a:r>
              <a:rPr lang="en-US"/>
              <a:t>3pm</a:t>
            </a:r>
          </a:p>
        </p:txBody>
      </p:sp>
      <p:sp>
        <p:nvSpPr>
          <p:cNvPr id="16" name="Text Box 29">
            <a:hlinkClick r:id="" action="ppaction://macro?name=LetThemExaltHimForBishop"/>
          </p:cNvPr>
          <p:cNvSpPr txBox="1">
            <a:spLocks noChangeArrowheads="1"/>
          </p:cNvSpPr>
          <p:nvPr/>
        </p:nvSpPr>
        <p:spPr bwMode="auto">
          <a:xfrm>
            <a:off x="7215206" y="5643578"/>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6210" name="Group 2"/>
          <p:cNvGraphicFramePr>
            <a:graphicFrameLocks noGrp="1"/>
          </p:cNvGraphicFramePr>
          <p:nvPr/>
        </p:nvGraphicFramePr>
        <p:xfrm>
          <a:off x="34925" y="44450"/>
          <a:ext cx="9001125" cy="664680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Times New Roman" pitchFamily="18" charset="0"/>
                        </a:rPr>
                        <a:t>متى </a:t>
                      </a:r>
                      <a:r>
                        <a:rPr kumimoji="0" lang="fr-CA" sz="3200" b="0" i="0" u="sng" strike="noStrike" cap="none" normalizeH="0" baseline="0">
                          <a:ln>
                            <a:noFill/>
                          </a:ln>
                          <a:solidFill>
                            <a:srgbClr val="FF9933"/>
                          </a:solidFill>
                          <a:effectLst/>
                          <a:latin typeface="Arial" charset="0"/>
                          <a:cs typeface="Times New Roman" pitchFamily="18" charset="0"/>
                        </a:rPr>
                        <a:t>18:10-20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لا تحتقروا احد هؤلاء الصغار.لاني اقول لكم ان ملائكتهم في السموات كل حين ينظرون وجه ابي الذي في السموات.لان ابن الانسان قد جاء لكي يخلّص ما قد هلك.</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18:10-20</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Gardez–vous de mépriser un seul de ces petits, car je vous dis que leurs anges dans les cieux voient continuellement la face de mon Père qui est dans les cieux.</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11  Car le Fils de l’homme est venu sauver ce qui était perdu.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18:10-20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Take heed that you do not despise one of these little ones, for I say to you that in heaven their angels always see the face of My Father who is in heaven. 11 For the Son of Man has come to save that which was lost.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06221" name="Rectangle 13"/>
          <p:cNvSpPr>
            <a:spLocks noGrp="1" noChangeArrowheads="1"/>
          </p:cNvSpPr>
          <p:nvPr>
            <p:ph type="ctrTitle"/>
          </p:nvPr>
        </p:nvSpPr>
        <p:spPr/>
        <p:txBody>
          <a:bodyPr/>
          <a:lstStyle/>
          <a:p>
            <a:r>
              <a:rPr lang="en-US"/>
              <a:t>3m</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7234" name="Group 2"/>
          <p:cNvGraphicFramePr>
            <a:graphicFrameLocks noGrp="1"/>
          </p:cNvGraphicFramePr>
          <p:nvPr/>
        </p:nvGraphicFramePr>
        <p:xfrm>
          <a:off x="34925" y="-26988"/>
          <a:ext cx="9074150" cy="7195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تظنون.ان كان لانسان مئة خروف وضل واحد منها أفلا يترك التسعة والتسعين على الجبال ويذهب يطلب الضال. وان اتفق ان يجده فالحق اقول لكم انه يفرح به اكثر من التسعة والتسعين التي لم تضل.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Qu’en pensez–vous ? Si un homme a cent brebis, et que l’une d’elles s’égare ne laisse–t–il pas les 99 autres sur les montagnes, pour aller chercher celle qui s’est égarée ?13  Et, s’il parvient à la retrouver, en vérité je vous le dis, il s’en réjouit plus que pour les 99 qui ne se sont pas égarées.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What do you think? If a man has a hundred sheep, and one of them goes astray, does he not leave the ninety-nine and go to the mountains to seek the one that is straying? 13 And if he should find it, assuredly, I say to you, he rejoices more over that sheep than over the ninety-nine that did not go astray.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8258" name="Group 2"/>
          <p:cNvGraphicFramePr>
            <a:graphicFrameLocks noGrp="1"/>
          </p:cNvGraphicFramePr>
          <p:nvPr/>
        </p:nvGraphicFramePr>
        <p:xfrm>
          <a:off x="34925" y="-26988"/>
          <a:ext cx="9074150" cy="6049963"/>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ليست مشيئة امام ابيكم الذي في السموات ان يهلك احد هؤلاء الصغار</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 اخطأ اليك اخوك فاذهب وعاتبه بينك وبينه وحدكما.ان سمع منك فقد ربحت اخاك.</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De même, ce n’est pas la volonté de votre Père qui est dans les cieux qu’il se perde un seul de ces petits.15  Si ton frère a péché, va et reprends–le seul à seul. S’il t’écoute, tu as gagné ton frère.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Even so it is not the will of your Father who is in heaven that one of these little ones should perish. 15 Moreover if your brother sins against you, go and tell him his fault between you and him alone. If he hears you, you have gained your brother.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9282" name="Group 2"/>
          <p:cNvGraphicFramePr>
            <a:graphicFrameLocks noGrp="1"/>
          </p:cNvGraphicFramePr>
          <p:nvPr/>
        </p:nvGraphicFramePr>
        <p:xfrm>
          <a:off x="34925" y="-26988"/>
          <a:ext cx="9074150" cy="676872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لم يسمع فخذ معك ايضا واحدا او اثنين لكي تقوم كل كلمة على فم شاهدين او ثلاثة.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 لم يسمع منهم فقل للكنيسة.وان لم يسمع من الكنيسة فليكن عندك كالوثني والعشار.</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Mais, s’il ne t’écoute pas, prends avec toi une ou deux (personnes), afin que toute l’affaire se règle sur la parole de deux ou trois témoins.17  S’il refuse de les écouter, dis–le à l’Église ; et s’il refuse aussi d’écouter l’Église, qu’il soit pour toi comme un païen et un péager.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if he will not hear, take with you one or two more, that "by the mouth of two or three witnesses every word may be established.' 17 And if he refuses to hear them, tell it to the church. But if he refuses even to hear the church, let him be to you like a heathen and a tax collector.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0306" name="Group 2"/>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كل ما تربطونه على الارض يكون مربوطا في السماء.وكل ما تحلّونه على الارض يكون محلولا في السماء.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 vérité je vous le dis, tout ce que vous lierez sur la terre sera lié dans le ciel, et tout ce que vous délierez sur la terre sera délié dans le ciel.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Assuredly, I say to you, whatever you bind on earth will be bound in heaven, and whatever you loose on earth will be loosed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1330" name="Group 2"/>
          <p:cNvGraphicFramePr>
            <a:graphicFrameLocks noGrp="1"/>
          </p:cNvGraphicFramePr>
          <p:nvPr/>
        </p:nvGraphicFramePr>
        <p:xfrm>
          <a:off x="107950" y="44450"/>
          <a:ext cx="9001125" cy="635419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ايضا ان اتفق اثنان منكم على الارض في اي شيء يطلبانه فانه يكون لهما من قبل ابي الذي في السموات.لانه حيثما اجتمع اثنان او ثلاثة باسمي فهناك اكون في وسطهم</a:t>
                      </a:r>
                      <a:r>
                        <a:rPr kumimoji="0" lang="ar-EG" sz="3200" b="0" i="0" u="none" strike="noStrike" cap="none" normalizeH="0" baseline="0">
                          <a:ln>
                            <a:noFill/>
                          </a:ln>
                          <a:solidFill>
                            <a:schemeClr val="bg1"/>
                          </a:solidFill>
                          <a:effectLst/>
                          <a:latin typeface="Arial" charset="0"/>
                          <a:cs typeface="Arial" charset="0"/>
                        </a:rPr>
                        <a:t>.</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En vérité je vous dis encore que si deux d’entre vous s’accordent sur la terre pour demander quoi que ce soit, cela leur sera donné par mon Père qui est dans les cieux.</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20  Car là où deux ou trois sont assemblés en mon nom, je suis au milieu d’eux.</a:t>
                      </a:r>
                    </a:p>
                    <a:p>
                      <a:pPr marL="0" marR="0" lvl="0" indent="0" algn="l" defTabSz="914400" rtl="0" eaLnBrk="1" fontAlgn="base" latinLnBrk="0" hangingPunct="1">
                        <a:lnSpc>
                          <a:spcPct val="100000"/>
                        </a:lnSpc>
                        <a:spcBef>
                          <a:spcPct val="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Again I say to you that if two of you agree on earth concerning anything that they ask, it will be done for them by My Father in heaven. 20 For where two or three are gathered together in My name, I am there in the midst of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235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81235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8123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81235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4402" name="Group 2"/>
          <p:cNvGraphicFramePr>
            <a:graphicFrameLocks noGrp="1"/>
          </p:cNvGraphicFramePr>
          <p:nvPr/>
        </p:nvGraphicFramePr>
        <p:xfrm>
          <a:off x="34925" y="115888"/>
          <a:ext cx="9074150" cy="6612129"/>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الأولى إلى أهل </a:t>
                      </a:r>
                      <a:r>
                        <a:rPr kumimoji="0" lang="ar-EG" sz="3200" b="0" i="0" u="sng" strike="noStrike" cap="none" normalizeH="0" baseline="0">
                          <a:ln>
                            <a:noFill/>
                          </a:ln>
                          <a:solidFill>
                            <a:srgbClr val="FF9900"/>
                          </a:solidFill>
                          <a:effectLst/>
                          <a:latin typeface="Arial" charset="0"/>
                          <a:cs typeface="Arial" charset="0"/>
                        </a:rPr>
                        <a:t>عبرانين </a:t>
                      </a:r>
                      <a:r>
                        <a:rPr kumimoji="0" lang="en-US" sz="3200" b="0" i="0" u="sng" strike="noStrike" cap="none" normalizeH="0" baseline="0">
                          <a:ln>
                            <a:noFill/>
                          </a:ln>
                          <a:solidFill>
                            <a:srgbClr val="FF9900"/>
                          </a:solidFill>
                          <a:effectLst/>
                          <a:latin typeface="Arial" charset="0"/>
                          <a:cs typeface="Arial" charset="0"/>
                        </a:rPr>
                        <a:t>2:5-18</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لملائكة لم يخضع العالم العتيد الذي نتكلم عنه.لكن شهد واحد في موضع قائلا ما هو الانسان حتى تذكره او ابن الانسان حتى تفتقده.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rgbClr val="FF9900"/>
                          </a:solidFill>
                          <a:effectLst/>
                          <a:latin typeface="Arial" charset="0"/>
                          <a:cs typeface="Arial" charset="0"/>
                        </a:rPr>
                        <a:t>Hebrews 2:5-18</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En effet, ce n’est pas à des anges que Dieu a soumis le monde à venir dont nous parlons.6  Mais quelqu’un a rendu quelque part ce témoignage : Qu’est–ce que l’homme, pour que tu te souviennes de lui, Le fils de l’homme, pour que tu prennes soin de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rgbClr val="FF9900"/>
                          </a:solidFill>
                          <a:effectLst/>
                          <a:latin typeface="Arial" charset="0"/>
                          <a:cs typeface="Arial" charset="0"/>
                        </a:rPr>
                        <a:t>Hebrews 2:5-18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 </a:t>
                      </a:r>
                      <a:r>
                        <a:rPr kumimoji="0" lang="en-US" sz="2800" b="0" i="0" u="none" strike="noStrike" cap="none" normalizeH="0" baseline="0">
                          <a:ln>
                            <a:noFill/>
                          </a:ln>
                          <a:solidFill>
                            <a:schemeClr val="bg1"/>
                          </a:solidFill>
                          <a:effectLst/>
                          <a:latin typeface="Arial" charset="0"/>
                          <a:cs typeface="Arial" charset="0"/>
                        </a:rPr>
                        <a:t>For He has not put the world to come, of which we speak, in subjection to angels. 6 But one testified in a certain place, saying: What is man that You are mindful of him, or the son of man that You take care of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14413" name="Rectangle 13"/>
          <p:cNvSpPr>
            <a:spLocks noGrp="1" noChangeArrowheads="1"/>
          </p:cNvSpPr>
          <p:nvPr>
            <p:ph type="ctrTitle"/>
          </p:nvPr>
        </p:nvSpPr>
        <p:spPr/>
        <p:txBody>
          <a:bodyPr/>
          <a:lstStyle/>
          <a:p>
            <a:r>
              <a:rPr lang="en-US"/>
              <a:t>3p</a:t>
            </a: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5426" name="Group 2"/>
          <p:cNvGraphicFramePr>
            <a:graphicFrameLocks noGrp="1"/>
          </p:cNvGraphicFramePr>
          <p:nvPr/>
        </p:nvGraphicFramePr>
        <p:xfrm>
          <a:off x="34925" y="-269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وضعته قليلا عن الملائكة.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بمجد وكرامة كللته واقمته على اعمال يديك.اخضعت كل شيء تحت قدميه.لانه اذ أخضع الكل له لم يترك شيئا غير خاضع له.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l’as fait pour un peu de temps inférieur aux anges, Tu l’as couronné de gloire et d’honneur, Tu l’as établi sur les oeuvres de tes mains ;8  Tu as mis toutes choses sous ses pieds. En lui soumettant ainsi toutes choses, Dieu n’a rien laissé qui reste insoumis.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made him a little lower than the angels; you have crowned him with glory and honor, and set him over the works of Your hands. 8 You have put all things in subjection under his feet.'' For in that He put all in subjection under him, He left nothing that is not put under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6450" name="Group 2"/>
          <p:cNvGraphicFramePr>
            <a:graphicFrameLocks noGrp="1"/>
          </p:cNvGraphicFramePr>
          <p:nvPr/>
        </p:nvGraphicFramePr>
        <p:xfrm>
          <a:off x="34925" y="188913"/>
          <a:ext cx="9074150" cy="677088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اننا الآن لسنا نرى الكل بعد مخضعا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وضع قليلا عن الملائكة يسوع نراه مكللا بالمجد والكرامة من اجل ألم الموت لكي يذوق بنعمة الله الموت لاجل كل واحد.</a:t>
                      </a: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Cependant, nous ne voyons pas encore maintenant que toutes choses lui soient soumises.9  Mais celui qui a été fait pour un peu de temps inférieur aux anges, Jésus, nous le contemplons, couronné de gloire et d’honneur, à cause de la mort qu’il a soufferte ; ainsi, par la grâce de Dieu, il a goûté la mort pour tous.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now we do not yet see all things put under him. 9 But we see Jesus, who was made a little lower than the angels, for the suffering of death crowned with glory and honor, that He, by the grace of God, might taste death for everyone.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7474" name="Group 2"/>
          <p:cNvGraphicFramePr>
            <a:graphicFrameLocks noGrp="1"/>
          </p:cNvGraphicFramePr>
          <p:nvPr/>
        </p:nvGraphicFramePr>
        <p:xfrm>
          <a:off x="34925" y="115888"/>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لاق بذاك الذي من اجله الكل وبه الكل وهو آت بابناء كثيرين الى المجد ان يكمل رئيس خلاصهم بالآلام.</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Il convenait en effet à Celui par qui et pour qui tout existe, et qui a conduit beaucoup de fils à la gloire, d’élever à la perfection, par la souffrance, l’auteur de leur salut.</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it was fitting for Him, for whom are all things and by whom are all things, in bringing many sons to glory, to make the captain of their salvation perfect through sufferings.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8498" name="Group 2"/>
          <p:cNvGraphicFramePr>
            <a:graphicFrameLocks noGrp="1"/>
          </p:cNvGraphicFramePr>
          <p:nvPr/>
        </p:nvGraphicFramePr>
        <p:xfrm>
          <a:off x="34925" y="115888"/>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المقدس والمقدسين جميعهم من واحد فلهذا السبب لا يستحي ان يدعوهم اخوة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قائلا اخبر باسمك اخوتي وفي وسط الكنيسة اسبحك. وايضا انا اكون متوكلا عليه</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celui qui sanctifie et ceux qui sont sanctifiés sont tous issus d’un seul. C’est la raison pour laquelle il n’a pas honte de les appeler frères,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lorsqu’il dit : J’annoncerai ton nom à mes frères, Je te louerai au milieu de l’assemblée. 13  Et encore : Je placerai ma confiance en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both He who sanctifies and those who are being sanctified are all of one, for which reason He is not ashamed to call them brethren, 12 saying: I will declare Your name to My brethren; in the midst of the assembly I will sing praise to You.'' 13 And again: I will put My trust in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9522" name="Group 2"/>
          <p:cNvGraphicFramePr>
            <a:graphicFrameLocks noGrp="1"/>
          </p:cNvGraphicFramePr>
          <p:nvPr/>
        </p:nvGraphicFramePr>
        <p:xfrm>
          <a:off x="34925" y="44450"/>
          <a:ext cx="9074150" cy="63441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وايضا ها انا والاولاد الذين اعطانيهم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قد تشارك الاولاد في اللحم والدم اشترك هو ايضا كذلك فيهما لكي يبيد بالموت ذاك الذي له سلطان الموت اي ابليس</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encore : Me voici, moi et les enfants que Dieu m’a donnés.14  Ainsi donc, puisque les enfants participent au sang et à la chair, lui aussi, d’une manière semblable y a participé, afin d’écraser par sa mort celui qui détenait le pouvoir de la mort, c’est–à–dire le diable,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again: Here am I and the children whom God has given Me.''14 Inasmuch then as the children have partaken of flesh and blood, He Himself likewise shared in the same, that through death He might destroy him who had the power of death, that is, the devil,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0546" name="Group 2"/>
          <p:cNvGraphicFramePr>
            <a:graphicFrameLocks noGrp="1"/>
          </p:cNvGraphicFramePr>
          <p:nvPr/>
        </p:nvGraphicFramePr>
        <p:xfrm>
          <a:off x="34925" y="115888"/>
          <a:ext cx="9074150" cy="598925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ويعتق اولئك الذين خوفا من الموت كانوا جميعا كل حياتهم تحت العبودية.لانه حقا ليس يمسك الملائكة بل يمسك نسل ابراهيم</a:t>
                      </a:r>
                      <a:r>
                        <a:rPr kumimoji="0" lang="ar-EG" sz="3600" b="0" i="0" u="none" strike="noStrike" cap="none" normalizeH="0" baseline="0">
                          <a:ln>
                            <a:noFill/>
                          </a:ln>
                          <a:solidFill>
                            <a:schemeClr val="bg1"/>
                          </a:solidFill>
                          <a:effectLst/>
                          <a:latin typeface="Arial" charset="0"/>
                          <a:cs typeface="Arial" charset="0"/>
                        </a:rPr>
                        <a:t>.</a:t>
                      </a:r>
                      <a:endParaRPr kumimoji="0" lang="en-US" sz="36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de délivrer tous ceux qui, par crainte de la mort, étaient toute leur vie retenus dans l’esclavage.16  Car ce n’est pas à des anges, assurément, qu’il vient en aide, mais c’est à la descendance d’Abraham qu’il vient en aide.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release those who through fear of death were all their lifetime subject to bondage. 16 For indeed He does not give aid to angels, but He does give aid to the seed of Abraham.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1570" name="Group 2"/>
          <p:cNvGraphicFramePr>
            <a:graphicFrameLocks noGrp="1"/>
          </p:cNvGraphicFramePr>
          <p:nvPr/>
        </p:nvGraphicFramePr>
        <p:xfrm>
          <a:off x="34925" y="44450"/>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ثم كان ينبغي ان يشبه اخوته في كل شيء لكي يكون رحيما ورئيس كهنة امينا في ما للّه حتى يكفّر خطايا الشعب. لانه في ما هو قد تألم مجربا يقدر ان يعين المجربين</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Aussi devait–il devenir, en tout, semblable à ses frères, afin d’être un souverain sacrificateur miséricordieux et fidèle dans le service de Dieu, pour faire l’expiation des péchés du peuple.18  Car du fait qu’il a souffert lui–même quand il fut tenté, il peut secourir ceux qui sont tentés.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Therefore, in all things He had to be made like His brethren, that He might be a merciful and faithful High Priest in things pertaining to God, to make propitiation for the sins of the people. 18 For in that He Himself has suffered, being tempted, He is able to aid those who are tempted.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25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36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236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2362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5666" name="Group 2"/>
          <p:cNvGraphicFramePr>
            <a:graphicFrameLocks noGrp="1"/>
          </p:cNvGraphicFramePr>
          <p:nvPr/>
        </p:nvGraphicFramePr>
        <p:xfrm>
          <a:off x="34925" y="188913"/>
          <a:ext cx="9074150" cy="6040947"/>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بطرس الرسول الاولى ( 1 :3 – 12 )</a:t>
                      </a:r>
                      <a:r>
                        <a:rPr kumimoji="0" lang="ar-EG" sz="2400" b="1"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مبارك الله ابو ربنا يسوع المسيح الذي حسب رحمته الكثيرة ولدنا ثانية لرجاء حيّ بقيامة يسوع المسيح من الاموات</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rgbClr val="FF9900"/>
                          </a:solidFill>
                          <a:effectLst/>
                          <a:latin typeface="Arial" charset="0"/>
                          <a:cs typeface="Arial"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le Dieu et Père de notre Seigneur Jésus–Christ qui, selon sa grande miséricorde, nous a régénérés, par la résurrection de Jésus–Christ d’entre les morts, pour une espérance vivante,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rgbClr val="FF9900"/>
                          </a:solidFill>
                          <a:effectLst/>
                          <a:latin typeface="Arial" charset="0"/>
                          <a:cs typeface="Arial"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Blessed be the God and Father of our Lord Jesus Christ, who according to His abundant mercy has begotten us again to a living hope through the resurrection of Jesus Christ from the dead,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25677" name="Rectangle 13"/>
          <p:cNvSpPr>
            <a:spLocks noGrp="1" noChangeArrowheads="1"/>
          </p:cNvSpPr>
          <p:nvPr>
            <p:ph type="ctrTitle"/>
          </p:nvPr>
        </p:nvSpPr>
        <p:spPr/>
        <p:txBody>
          <a:bodyPr/>
          <a:lstStyle/>
          <a:p>
            <a:r>
              <a:rPr lang="en-US"/>
              <a:t>3c</a:t>
            </a: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6690" name="Group 2"/>
          <p:cNvGraphicFramePr>
            <a:graphicFrameLocks noGrp="1"/>
          </p:cNvGraphicFramePr>
          <p:nvPr/>
        </p:nvGraphicFramePr>
        <p:xfrm>
          <a:off x="34925" y="-26988"/>
          <a:ext cx="9074150" cy="568801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لميراث لا يفنى ولا يتدنس ولا يضمحل محفوظ في السموات لاجلكم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الذين بقوة الله محروسون بايمان لخلاص مستعد ان يعلن في الزمان الاخير.</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pour un héritage qui ne peut ni se corrompre, ni se souiller, ni se flétrir et qui vous est réservé dans les cieux,</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à vous qui êtes gardés en la puissance de Dieu, par la foi, pour le salut prêt à être révélé dans les derniers temps.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to an inheritance incorruptible and undefiled and that does not fade away, reserved in heaven for you, 5 who are kept by the power of God through faith for salvation ready to be revealed in the last time.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7714" name="Group 2"/>
          <p:cNvGraphicFramePr>
            <a:graphicFrameLocks noGrp="1"/>
          </p:cNvGraphicFramePr>
          <p:nvPr/>
        </p:nvGraphicFramePr>
        <p:xfrm>
          <a:off x="34925" y="-26988"/>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به تبتهجون مع انكم الآن ان كان يجب تحزنون يسيرا بتجارب متنوعة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Vous en tressaillez d’allégresse, quoique vous soyez maintenant, pour un peu de temps, puisqu’il le faut, affligés par diverses épreuves,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26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In this you greatly rejoice, though now for a little while, if need be, you have been grieved by various trials, </a:t>
                      </a:r>
                    </a:p>
                  </a:txBody>
                  <a:tcPr marL="108000" marR="126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8738" name="Group 2"/>
          <p:cNvGraphicFramePr>
            <a:graphicFrameLocks noGrp="1"/>
          </p:cNvGraphicFramePr>
          <p:nvPr/>
        </p:nvGraphicFramePr>
        <p:xfrm>
          <a:off x="34925" y="-269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ذلك وان لم تروه تحبونه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ذلك وان كنتم لا ترونه الآن لكن تؤمنون به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votre foi éprouvée bien plus précieuse que l’or périssable, cependant éprouvé par le feu  se trouve être un sujet de louange, de gloire et d’honneur, lors de la révélation de Jésus–Christ. 8  Vous l’aimez sans l’avoir vu. Sans le voir encore, vous croyez en lui </a:t>
                      </a:r>
                    </a:p>
                  </a:txBody>
                  <a:tcPr marL="108000" marR="126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8 whom having not seen you love. Though now you do not see Him, yet believing, </a:t>
                      </a:r>
                    </a:p>
                  </a:txBody>
                  <a:tcPr marL="108000" marR="126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9762" name="Group 2"/>
          <p:cNvGraphicFramePr>
            <a:graphicFrameLocks noGrp="1"/>
          </p:cNvGraphicFramePr>
          <p:nvPr/>
        </p:nvGraphicFramePr>
        <p:xfrm>
          <a:off x="34925" y="115888"/>
          <a:ext cx="9074150" cy="644487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نائلين غاية ايمانكم خلاص النفوس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الخلاص الذي فتش وبحث عنه انبياء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الذين تنبأوا عن النعمة التي لاجلكم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vous tressaillez d’une allégresse indicible et glorieuse,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9  en remportant pour prix de votre foi le salut de vos âmes.10  Les prophètes, qui ont prophétisé au sujet de la grâce qui vous était destinée ont fait de ce salut l’objet de leurs recherches et de leurs investigations.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rejoice with joy inexpressible and full of glory, 9 receiving the end of your faith-- the salvation of your souls. 10 Of this salvation the prophets have inquired and searched carefully, who prophesied of the grace that would come to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0786" name="Group 2"/>
          <p:cNvGraphicFramePr>
            <a:graphicFrameLocks noGrp="1"/>
          </p:cNvGraphicFramePr>
          <p:nvPr/>
        </p:nvGraphicFramePr>
        <p:xfrm>
          <a:off x="107950" y="115888"/>
          <a:ext cx="9001125"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باحثين اي وقت او ما الوقت الذي كان يدل عليه روح المسيح الذي فيهم اذ سبق فشهد بالآلام التي للمسيح والامجاد التي بعدها.</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se sont appliqués à découvrir à quelle époque et à quelles circonstances se rapportaient les indications de l’Esprit de Christ qui était en eux et qui, d’avance, attestait les souffrances de Christ et la gloire qui s’ensuivrait.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searching what, or what manner of time, the Spirit of Christ who was in them was indicating when He testified beforehand the sufferings of Christ and the glories that would follow.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1810" name="Group 2"/>
          <p:cNvGraphicFramePr>
            <a:graphicFrameLocks noGrp="1"/>
          </p:cNvGraphicFramePr>
          <p:nvPr/>
        </p:nvGraphicFramePr>
        <p:xfrm>
          <a:off x="107950" y="115888"/>
          <a:ext cx="9001125"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أعلن لهم انهم ليس لانفسهم بل لنا كانوا يخدمون بهذه الامور التي أخبرتم بها انتم الآن بواسطة الذين بشروكم في الروح القدس المرسل من السماء التي تشتهي الملائكة ان تطّلع عليها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leur fut révélé que ce n’était pas pour eux–mêmes, mais pour vous, qu’ils étaient ministres de ces choses. Maintenant, elles vous ont été annoncées par ceux qui vous ont prêché l’Évangile par le Saint–Esprit envoyé du ciel, et les anges désirent y plonger leurs regards.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 things which angels desire to look into.</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328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338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8338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8338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8338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5906" name="Group 2"/>
          <p:cNvGraphicFramePr>
            <a:graphicFrameLocks noGrp="1"/>
          </p:cNvGraphicFramePr>
          <p:nvPr/>
        </p:nvGraphicFramePr>
        <p:xfrm>
          <a:off x="34925" y="44450"/>
          <a:ext cx="9074150" cy="59055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2600" b="0" i="0" u="sng" strike="noStrike" cap="none" normalizeH="0" baseline="0">
                          <a:ln>
                            <a:noFill/>
                          </a:ln>
                          <a:solidFill>
                            <a:srgbClr val="FF9900"/>
                          </a:solidFill>
                          <a:effectLst/>
                          <a:latin typeface="Arial" charset="0"/>
                          <a:cs typeface="Arial" charset="0"/>
                        </a:rPr>
                        <a:t>10:21-33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بطرس الى الرجال الذين أرسلوا اليه من قبل كرنيليوس وقال ها انا الذي تطلبونه.ما هو السبب الذي حضرتم لاجله.</a:t>
                      </a:r>
                      <a:endParaRPr kumimoji="0" lang="fr-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0" i="0" u="sng" strike="noStrike" cap="none" normalizeH="0" baseline="0">
                          <a:ln>
                            <a:noFill/>
                          </a:ln>
                          <a:solidFill>
                            <a:srgbClr val="FF9900"/>
                          </a:solidFill>
                          <a:effectLst/>
                          <a:latin typeface="Arial" charset="0"/>
                          <a:cs typeface="Arial" charset="0"/>
                        </a:rPr>
                        <a:t>Actes </a:t>
                      </a:r>
                      <a:r>
                        <a:rPr kumimoji="0" lang="en-US" sz="2600" b="0" i="0" u="sng" strike="noStrike" cap="none" normalizeH="0" baseline="0">
                          <a:ln>
                            <a:noFill/>
                          </a:ln>
                          <a:solidFill>
                            <a:srgbClr val="FF9900"/>
                          </a:solidFill>
                          <a:effectLst/>
                          <a:latin typeface="Arial" charset="0"/>
                          <a:cs typeface="Arial" charset="0"/>
                        </a:rPr>
                        <a:t>10:21-33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Pierre descendit donc et dit aux hommes : Me voici ; c’est moi que vous cherchez ; quel est le motif pour lequel vous êtes ici ?</a:t>
                      </a:r>
                    </a:p>
                  </a:txBody>
                  <a:tcPr marL="90000" marR="90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sng" strike="noStrike" cap="none" normalizeH="0" baseline="0">
                          <a:ln>
                            <a:noFill/>
                          </a:ln>
                          <a:solidFill>
                            <a:srgbClr val="FF9900"/>
                          </a:solidFill>
                          <a:effectLst/>
                          <a:latin typeface="Arial" charset="0"/>
                          <a:cs typeface="Arial" charset="0"/>
                        </a:rPr>
                        <a:t>Acts 10:21-33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Peter went down to the men who had been sent to him from Cornelius, and said, Yes, I am he whom you seek. For what reason have you come?''</a:t>
                      </a:r>
                    </a:p>
                  </a:txBody>
                  <a:tcPr marL="90000" marR="90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35917" name="Rectangle 13"/>
          <p:cNvSpPr>
            <a:spLocks noGrp="1" noChangeArrowheads="1"/>
          </p:cNvSpPr>
          <p:nvPr>
            <p:ph type="ctrTitle"/>
          </p:nvPr>
        </p:nvSpPr>
        <p:spPr/>
        <p:txBody>
          <a:bodyPr/>
          <a:lstStyle/>
          <a:p>
            <a:r>
              <a:rPr lang="en-US"/>
              <a:t>3a</a:t>
            </a: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6930" name="Group 2"/>
          <p:cNvGraphicFramePr>
            <a:graphicFrameLocks noGrp="1"/>
          </p:cNvGraphicFramePr>
          <p:nvPr/>
        </p:nvGraphicFramePr>
        <p:xfrm>
          <a:off x="34925" y="44450"/>
          <a:ext cx="9074150" cy="594296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فقالوا ان كرنيليوس قائد مئة رجلا بارا وخائف الله ومشهودا له من كل امة اليهود أوحي اليه بملاك مقدس ان يستدعيك الى بيته ويسمع منك كلاما.</a:t>
                      </a:r>
                      <a:r>
                        <a:rPr kumimoji="0" lang="ar-EG"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Ils répondirent : le centenier Corneille, homme juste et craignant Dieu, et de qui toute la nation des Juifs rend un bon témoignage, a été (divinement) averti par un saint ange de te faire venir dans sa maison et d’entendre tes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they said, Cornelius the centurion, a just man, one who fears God and has a good reputation among all the nation of the Jews, was divinely instructed by a holy angel to summon you to his house, and to hear words from you.''</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7954" name="Group 2"/>
          <p:cNvGraphicFramePr>
            <a:graphicFrameLocks noGrp="1"/>
          </p:cNvGraphicFramePr>
          <p:nvPr/>
        </p:nvGraphicFramePr>
        <p:xfrm>
          <a:off x="34925" y="44450"/>
          <a:ext cx="9074150" cy="679640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23  فدعاهم الى داخل واضافهم.ثم في الغد خرج بطرس معهم واناس من الاخوة الذين من يافا رافقوه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وفي الغد دخلوا قيصرية.واما كرنيليوس فكان ينتظرهم وقد دعا انسباءه واصدقاءه الاقربين.</a:t>
                      </a:r>
                      <a:endParaRPr kumimoji="0" lang="fr-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Pierre les fit entrer et les logea. Le lendemain, il se leva et partit avec eux. Quelques–uns des frères de Jaffa accompagnèrent. 24  Il arriva le jour suivant à Césarée. Corneille les attendait et avait appelé chez lui ses parents et ses amis intimes.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he invited them in and lodged them. On the next day Peter went away with them, and some brethren from Joppa accompanied him. 24 And the following day they entered Caesarea. Now Cornelius was waiting for them, and had called together his relatives and close friends.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8978" name="Group 2"/>
          <p:cNvGraphicFramePr>
            <a:graphicFrameLocks noGrp="1"/>
          </p:cNvGraphicFramePr>
          <p:nvPr/>
        </p:nvGraphicFramePr>
        <p:xfrm>
          <a:off x="34925" y="44450"/>
          <a:ext cx="9074150" cy="617493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 بطرس استقبله كرنيليوس وسجد واقعا على قدميه.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فاقامه بطرس قائلا قم انا ايضا انسان. ثم دخل وهو يتكلم معه ووجد كثيرين مجتمعين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Lorsque Pierre entra, Corneille, qui était allé à sa rencontre, tomba à ses pieds et se prosterna.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Mais Pierre le releva et dit : Lève–toi ; moi aussi, je suis un homme.27  Et tout en conversant avec lui, il entra et trouva beaucoup de personnes réunies.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As Peter was coming in, Cornelius met him and fell down at his feet and worshiped him. 26 But Peter lifted him up, saying, Stand up; I myself am also a man.'' 27 And as he talked with him, he went in and found many who had come together.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0002" name="Group 2"/>
          <p:cNvGraphicFramePr>
            <a:graphicFrameLocks noGrp="1"/>
          </p:cNvGraphicFramePr>
          <p:nvPr/>
        </p:nvGraphicFramePr>
        <p:xfrm>
          <a:off x="34925" y="-26988"/>
          <a:ext cx="9145588" cy="580637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انتم تعلمون كيف هو محرم على رجل يهودي ان يلتصق باحد اجنبي او يأتي اليه.واما انا فقد أراني الله ان لا اقول عن انسان ما انه دنس او نجس.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Il leur dit : Vous savez qu’il est interdit à un Juif de se lier avec un étranger ou d’entrer chez lui ; mais Dieu m’a montré qu’il ne fallait dire d’aucun homme qu’il est souillé ou impur.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Then he said to them, You know how unlawful it is for a Jewish man to keep company with or go to one of another nation. But God has shown me that I should not call any man common or unclean.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1026" name="Group 2"/>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فلذلك جئت من دون مناقضة اذ استدعيتموني.فاستخبركم لاي سبب استدعيتموني.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كرنيليوس منذ اربعة ايام الى هذه الساعة كنت صائما.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C’est pourquoi quand vous m’avez envoyé chercher, je suis venu sans faire d’objections ; je vous demande donc pour quelle raison vous m’avez fait venir.30  Corneille dit : Il y a maintenant quatre jours, je priais dans ma maison à la neuvième heure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Therefore I came without objection as soon as I was sent for. I ask, then, for what reason have you sent for me?''30 So Cornelius said, Four days ago I was fasting until this hour; and at the ninth hour I prayed in my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2050" name="Group 2"/>
          <p:cNvGraphicFramePr>
            <a:graphicFrameLocks noGrp="1"/>
          </p:cNvGraphicFramePr>
          <p:nvPr/>
        </p:nvGraphicFramePr>
        <p:xfrm>
          <a:off x="34925" y="44450"/>
          <a:ext cx="9074150"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الساعة التاسعة كنت اصلّي في بيتي واذا رجل قد وقف امامي بلباس لامع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وقال يا كرنيليوس سمعت صلاتك وذكرت صدقاتك امام الله.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voici qu’un homme en vêtement éclatant se présenta devant moi et dit : 31  Corneille, ta prière a été exaucée, et Dieu s’est souvenu de tes aumônes.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behold, a man stood before me in bright clothing, 31 and said, "Cornelius, your prayer has been heard, and your alms are remembered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3074" name="Group 2"/>
          <p:cNvGraphicFramePr>
            <a:graphicFrameLocks noGrp="1"/>
          </p:cNvGraphicFramePr>
          <p:nvPr/>
        </p:nvGraphicFramePr>
        <p:xfrm>
          <a:off x="34925" y="115888"/>
          <a:ext cx="9074150" cy="56181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 الى يافا واستدعي سمعان الملقب بطرس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انه نازل في بيت سمعان رجل دباغ عند البحر.فهو متى جاء يكلمك.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Envoie donc appeler, à Jaffa, Simon surnommé Pierre ; il est logé dans la maison de Simon, corroyeur, au bord de la mer.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"Send therefore to Joppa and call Simon here, whose surname is Peter. He is lodging in the house of Simon, a tanner, by the sea. When he comes, he will speak to you.'</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4098" name="Group 2"/>
          <p:cNvGraphicFramePr>
            <a:graphicFrameLocks noGrp="1"/>
          </p:cNvGraphicFramePr>
          <p:nvPr/>
        </p:nvGraphicFramePr>
        <p:xfrm>
          <a:off x="34925" y="44450"/>
          <a:ext cx="9074150" cy="56896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فارسلت اليك حالا.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وانت فعلت حسنا اذ جئت.والآن نحن جميعا حاضرون امام الله لنسمع جميع ما امرك به الله</a:t>
                      </a:r>
                      <a:endParaRPr kumimoji="0" lang="fr-CA"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Aussitôt je t’ai envoyé chercher, et toi, tu as bien fait de venir. Maintenant donc nous sommes tous ici devant Dieu, pour entendre tout ce qui t’a été ordonné par le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So I sent to you immediately, and you have done well to come. Now therefore, we are all present before God, to hear all the things commanded you by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51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614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71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8194" name="Group 2"/>
          <p:cNvGraphicFramePr>
            <a:graphicFrameLocks noGrp="1"/>
          </p:cNvGraphicFramePr>
          <p:nvPr/>
        </p:nvGraphicFramePr>
        <p:xfrm>
          <a:off x="34925" y="44450"/>
          <a:ext cx="9074150" cy="6391594"/>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Times New Roman" pitchFamily="18"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138:1-2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احمدك من كل قلبي.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قدام الآلهة ارنم 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اسجد في هيكل قدسك واحمد اسمك على رحمتك وحقك لانك قد عظمت كلمتك على كل اسمك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138:1-2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Je te célèbre de tout mon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Je psalmodie en la présence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Je me prosterne dans ton saint temple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138:1-2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 will praise You with my whole heart; before the gods I will sing praises to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will worship toward Your holy temple.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48205" name="Rectangle 13"/>
          <p:cNvSpPr>
            <a:spLocks noGrp="1" noChangeArrowheads="1"/>
          </p:cNvSpPr>
          <p:nvPr>
            <p:ph type="ctrTitle"/>
          </p:nvPr>
        </p:nvSpPr>
        <p:spPr/>
        <p:txBody>
          <a:bodyPr/>
          <a:lstStyle/>
          <a:p>
            <a:r>
              <a:rPr lang="en-US"/>
              <a:t>3pg</a:t>
            </a:r>
          </a:p>
        </p:txBody>
      </p:sp>
      <p:sp>
        <p:nvSpPr>
          <p:cNvPr id="16" name="Text Box 29">
            <a:hlinkClick r:id="" action="ppaction://macro?name=LetThemExaltHimForBishop"/>
          </p:cNvPr>
          <p:cNvSpPr txBox="1">
            <a:spLocks noChangeArrowheads="1"/>
          </p:cNvSpPr>
          <p:nvPr/>
        </p:nvSpPr>
        <p:spPr bwMode="auto">
          <a:xfrm>
            <a:off x="7450786" y="5857892"/>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9218" name="Group 2"/>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( 25 : 31 – 46 )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جاء ابن الانسان في مجده وجميع الملائكة القديسين معه فحينئذ يجلس على كرسي مجده. ويجتمع امامه جميع الشعوب فيميّز بعضهم من بعض</a:t>
                      </a:r>
                      <a:endParaRPr kumimoji="0" lang="ar-EG"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Mattieu 25:31 - 46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Quand le Fils de l'homme viendra sans sa gloire, accompagné de tous les anges, alors il siégera sur son trône de gloire. Devant lui seront rassemblées toutes les nations, et il séparera les hommes les uns des 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25:31-46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When the Son of Man comes in His glory, and all the holy angels with Him, then He will sit on the throne of His glory. 32 All the nations will be gathered before Him, and He will separate them one from another,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49229" name="Rectangle 13"/>
          <p:cNvSpPr>
            <a:spLocks noGrp="1" noChangeArrowheads="1"/>
          </p:cNvSpPr>
          <p:nvPr>
            <p:ph type="ctrTitle"/>
          </p:nvPr>
        </p:nvSpPr>
        <p:spPr/>
        <p:txBody>
          <a:bodyPr/>
          <a:lstStyle/>
          <a:p>
            <a:r>
              <a:rPr lang="en-US"/>
              <a:t>3g</a:t>
            </a: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0242" name="Group 2"/>
          <p:cNvGraphicFramePr>
            <a:graphicFrameLocks noGrp="1"/>
          </p:cNvGraphicFramePr>
          <p:nvPr/>
        </p:nvGraphicFramePr>
        <p:xfrm>
          <a:off x="34925" y="115888"/>
          <a:ext cx="9074150" cy="65163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يميّز الراعي الخراف من الجداء. فيقيم الخراف عن يمينه والجداء عن اليسار. ثم يقول الملك للذين عن يمينه تعالوا يا مباركي ابي رثوا الملكوت المعد لكم منذ تأسيس العالم.</a:t>
                      </a:r>
                      <a:r>
                        <a:rPr kumimoji="0" lang="ar-EG" sz="3200" b="0" i="0" u="none" strike="noStrike" cap="none" normalizeH="0" baseline="0">
                          <a:ln>
                            <a:noFill/>
                          </a:ln>
                          <a:solidFill>
                            <a:schemeClr val="bg1"/>
                          </a:solidFill>
                          <a:effectLst/>
                          <a:latin typeface="Arial" charset="0"/>
                          <a:cs typeface="Arial" charset="0"/>
                        </a:rPr>
                        <a:t> </a:t>
                      </a: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le berger sépare les brebis des chèvres.33 Il placera les brebis à sa droite et les chèvres à sa gauche. 34 Alors le roi dira à ceux qui seront à sa droite: "Venez, les bénis de mon Père, recevez en  partage le Royaume qui a été préparé pour vous depuis la fondation du monde.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 shepherd divides his sheep from the goats. 33 And He will set the sheep on His right hand, but the goats on the left. 34 Then the King will say to those on His right hand, "Come, you blessed of My Father, inherit the kingdom prepared for you from the foundation of the world: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1266"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جعت فاطعمتموني.عطشت فسقيتموني.كنت غريبا فآويتموني.  عريانا فكسيتموني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مريضا فزرتموني.محبوسا فأتيتم اليّ.</a:t>
                      </a: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Car j'ai eu faim et vous m'avez donné à manger; j'ai eu soif et vous m'avez donné à boire; j'étais un étranger et vous m'avez recueilli; 36 nu, et vous m'avez vêtu; malade, et vous m'avez visité; en prison, et vous êtes venus à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I was hungry and you gave Me food; I was thirsty and you gave Me drink; I was a stranger and you took Me in; 36 I was naked and you clothed Me; I was sick and you visited Me; I was in prison and you came to 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2290" name="Group 2"/>
          <p:cNvGraphicFramePr>
            <a:graphicFrameLocks noGrp="1"/>
          </p:cNvGraphicFramePr>
          <p:nvPr/>
        </p:nvGraphicFramePr>
        <p:xfrm>
          <a:off x="107950" y="115888"/>
          <a:ext cx="9001125" cy="661555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فيجيبه الابرار حينئذ قائلين.يا رب متى رأيناك جائعا فاطعمناك.او عطشانا فسقيناك. ومتى رأيناك غريبا فآويناك.او عريانا فكسوناك.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ومتى رأيناك مريضا او محبوسا فأتينا اليك.</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Alors les justes lui répondront: "Seigneur, quand nous est-il arrivé de te voir affamé et de te nourrir, assoiffé et de te donner à boire? 38 Quand nous est-il arrivé de te voir étranger et de te recueillir, nu et de te vêtir? 39 Quand nous est-il arrivé de te voir malade ou en prison, et de venir à toi?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 righteous will answer Him, saying, "Lord, when did we see You hungry and feed You, or thirsty and give You drink? 38 When did we see You a stranger and take You in, or naked and clothe You? 39 Or when did we see You sick, or in prison, and come to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3314" name="Group 2"/>
          <p:cNvGraphicFramePr>
            <a:graphicFrameLocks noGrp="1"/>
          </p:cNvGraphicFramePr>
          <p:nvPr/>
        </p:nvGraphicFramePr>
        <p:xfrm>
          <a:off x="107950" y="115888"/>
          <a:ext cx="9001125" cy="684708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 الملك ويقول لهم الحق اقول لكم بما انكم فعلتموه باحد اخوتي هؤلاء الاصاغر فبي فعلتم  ثم يقول ايضا للذين عن اليسار اذهبوا عني يا ملاعين الى النار الابدية المعدة لابليس وملائكته.</a:t>
                      </a: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Et le roi leur répondra: "En vérité, je vous le déclare, chaque fois que vous l'avez fait à l'un de ces plus petits, qui sont mes frères, c'est à moi que vous l'avez fait.41 Alors il dira à ceux qui seront à sa gauche: "Allez-vous-en loin de moi, maudits, au feu éternel, qui a été préparé pour le diable et pour ses anges.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the King will answer and say to them, "Assuredly, I say to you, inasmuch as you did it to one of the least of these My brethren, you did it to Me.' 41 Then He will also say to those on the left hand, "Depart from Me, you cursed, into the everlasting fire prepared for the devil and his angels: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4338" name="Group 2"/>
          <p:cNvGraphicFramePr>
            <a:graphicFrameLocks noGrp="1"/>
          </p:cNvGraphicFramePr>
          <p:nvPr/>
        </p:nvGraphicFramePr>
        <p:xfrm>
          <a:off x="107950" y="115888"/>
          <a:ext cx="9001125" cy="6061075"/>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جعت فلم تطعموني.عطشت فلم تسقوني.  كنت غريبا فلم تأووني.عريانا فلم تكسوني.مريضا ومحبوسا فلم تزوروني.</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Car j'ai eu faim et vous ne m'avez pas donné à manger; j'ai eu soif et vous ne m'avez pas donné à boire;43 j'étais un étranger et vous ne m'avez pas recueilli; nu, et vous ne m'avez pas vêtu; malade et en prison, et vous ne m'avez pas visité."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for I was hungry and you gave Me no food; I was thirsty and you gave Me no drink; 43 I was a stranger and you did not take Me in, naked and you did not clothe Me, sick and in prison and you did not visit 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5362" name="Group 2"/>
          <p:cNvGraphicFramePr>
            <a:graphicFrameLocks noGrp="1"/>
          </p:cNvGraphicFramePr>
          <p:nvPr/>
        </p:nvGraphicFramePr>
        <p:xfrm>
          <a:off x="107950" y="115888"/>
          <a:ext cx="9001125" cy="64214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يجيبونه هم ايضا قائلين يا رب متى رأيناك جائعا او عطشانا او غريبا او عريانا او مريضا او محبوسا ولم نخدمك.</a:t>
                      </a:r>
                      <a:endParaRPr kumimoji="0" lang="ar-EG"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Alors eux aussi répondront: "Seigneur, quand nous est-il arrivé de te voir affamé ou assoiffé, étranger ou nu, malade ou en prison, sans venir t'assister?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Then they also will answer Him, saying, "Lord, when did we see You hungry or thirsty or a stranger or naked or sick or in prison, and did not minister to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6386" name="Group 2"/>
          <p:cNvGraphicFramePr>
            <a:graphicFrameLocks noGrp="1"/>
          </p:cNvGraphicFramePr>
          <p:nvPr/>
        </p:nvGraphicFramePr>
        <p:xfrm>
          <a:off x="107950" y="44450"/>
          <a:ext cx="9001125" cy="6524880"/>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فيجيبهم قائلا الحق اقول لكم بما انكم لم تفعلوه باحد هؤلاء الاصاغر فبي لم تفعلوا. فيمضي هؤلاء الى عذاب ابدي والابرار الى حياة ابدية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a:ln>
                            <a:noFill/>
                          </a:ln>
                          <a:solidFill>
                            <a:srgbClr val="FF9933"/>
                          </a:solidFill>
                          <a:effectLst/>
                          <a:latin typeface="Arial" charset="0"/>
                          <a:cs typeface="Times New Roman" pitchFamily="18" charset="0"/>
                        </a:rPr>
                        <a:t>(والمجد للـه دائماً )</a:t>
                      </a:r>
                      <a:endParaRPr kumimoji="0" lang="en-CA" sz="3600" b="0" i="0" u="none" strike="noStrike" cap="none" normalizeH="0" baseline="0">
                        <a:ln>
                          <a:noFill/>
                        </a:ln>
                        <a:solidFill>
                          <a:srgbClr val="FF9933"/>
                        </a:solidFill>
                        <a:effectLst/>
                        <a:latin typeface="Arial" charset="0"/>
                        <a:cs typeface="Times New Roman" pitchFamily="18"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Alors il leur répondra: "En vérité, je vous le déclare, chaque fois que vous ne l'avez pas fait à l'un de ces plus petits, à moi non plus vous ne l'avez pas fait." Et ils s'en iront, ceux-ci au châtiment éternel, et les justes à la vie éternelle.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Then He will answer them, saying, "Assuredly, I say to you, inasmuch as you did not do it to one of the least of these, you did not do it to Me.' 46 And these will go away into everlasting punishment, but the righteous into eternal life.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74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5803" name="Group 11"/>
          <p:cNvGraphicFramePr>
            <a:graphicFrameLocks noGrp="1"/>
          </p:cNvGraphicFramePr>
          <p:nvPr/>
        </p:nvGraphicFramePr>
        <p:xfrm>
          <a:off x="539750" y="1052513"/>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day of The Month of Nasi</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نسئ</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jour du moi de </a:t>
                      </a:r>
                      <a:r>
                        <a:rPr kumimoji="0" lang="en-US" sz="4000" b="0" i="0" u="none" strike="noStrike" cap="none" normalizeH="0" baseline="0">
                          <a:ln>
                            <a:noFill/>
                          </a:ln>
                          <a:solidFill>
                            <a:srgbClr val="FF9900"/>
                          </a:solidFill>
                          <a:effectLst/>
                          <a:latin typeface="Arial" charset="0"/>
                          <a:cs typeface="Arial" charset="0"/>
                        </a:rPr>
                        <a:t>Nasi</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68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46681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7879" name="Group 39"/>
          <p:cNvGraphicFramePr>
            <a:graphicFrameLocks noGrp="1"/>
          </p:cNvGraphicFramePr>
          <p:nvPr/>
        </p:nvGraphicFramePr>
        <p:xfrm>
          <a:off x="107950" y="115888"/>
          <a:ext cx="8928100" cy="652665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fr-FR" sz="3600" b="0" i="0" u="sng" strike="noStrike" cap="none" normalizeH="0" baseline="0" dirty="0">
                          <a:ln>
                            <a:noFill/>
                          </a:ln>
                          <a:solidFill>
                            <a:srgbClr val="FF9933"/>
                          </a:solidFill>
                          <a:effectLst/>
                          <a:latin typeface="Arial" charset="0"/>
                          <a:cs typeface="Times New Roman" pitchFamily="18" charset="0"/>
                        </a:rPr>
                        <a:t>68 :  35,4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عجيبٌ هو الله في قدِّيسِيه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إلهُ إسرائيلَ هو يُعطي قوةً وعِزاً لشعبِهِ. والصِّدِّيقون يَفرحون ويتهلَّلون أمامَ اللهِ، ويَتَنَعَّمون بالسرورِ.</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a:t>
                      </a:r>
                      <a:r>
                        <a:rPr kumimoji="0" lang="fr-FR" sz="3600" b="0" i="0" u="sng" strike="noStrike" cap="none" normalizeH="0" baseline="0" dirty="0">
                          <a:ln>
                            <a:noFill/>
                          </a:ln>
                          <a:solidFill>
                            <a:srgbClr val="FF9933"/>
                          </a:solidFill>
                          <a:effectLst/>
                          <a:latin typeface="Arial" charset="0"/>
                          <a:cs typeface="Times New Roman" pitchFamily="18" charset="0"/>
                        </a:rPr>
                        <a:t>68 :  35,4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 Dieu, tu es terrifiant depuis tes sanctuaires. C'est le Dieu d'Israël qui donne au peuple force et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Les justes se réjouissent ils exultent devant Dieu, au comble de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68:35,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But let the righteous be glad; Let them rejoice before God; Yes, let them rejoice exceedingly. 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7880" name="Rectangle 40"/>
          <p:cNvSpPr>
            <a:spLocks noGrp="1" noChangeArrowheads="1"/>
          </p:cNvSpPr>
          <p:nvPr>
            <p:ph type="ctrTitle"/>
          </p:nvPr>
        </p:nvSpPr>
        <p:spPr/>
        <p:txBody>
          <a:bodyPr/>
          <a:lstStyle/>
          <a:p>
            <a:r>
              <a:rPr lang="en-US"/>
              <a:t>4pv</a:t>
            </a:r>
          </a:p>
        </p:txBody>
      </p:sp>
      <p:sp>
        <p:nvSpPr>
          <p:cNvPr id="16" name="Text Box 29">
            <a:hlinkClick r:id="" action="ppaction://macro?name=LetThemExaltHimForBishop"/>
          </p:cNvPr>
          <p:cNvSpPr txBox="1">
            <a:spLocks noChangeArrowheads="1"/>
          </p:cNvSpPr>
          <p:nvPr/>
        </p:nvSpPr>
        <p:spPr bwMode="auto">
          <a:xfrm>
            <a:off x="7450786" y="6215082"/>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901" name="Group 37"/>
          <p:cNvGraphicFramePr>
            <a:graphicFrameLocks noGrp="1"/>
          </p:cNvGraphicFramePr>
          <p:nvPr/>
        </p:nvGraphicFramePr>
        <p:xfrm>
          <a:off x="107950" y="-26988"/>
          <a:ext cx="9001125" cy="701338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ar-EG" sz="3600" b="0" i="0" u="sng" strike="noStrike" cap="none" normalizeH="0" baseline="0">
                          <a:ln>
                            <a:noFill/>
                          </a:ln>
                          <a:solidFill>
                            <a:srgbClr val="FF9933"/>
                          </a:solidFill>
                          <a:effectLst/>
                          <a:latin typeface="Arial" charset="0"/>
                          <a:cs typeface="Arial" charset="0"/>
                        </a:rPr>
                        <a:t>( 24</a:t>
                      </a:r>
                      <a:r>
                        <a:rPr kumimoji="0" lang="ar-SA" sz="3600" b="0" i="0" u="sng" strike="noStrike" cap="none" normalizeH="0" baseline="0">
                          <a:ln>
                            <a:noFill/>
                          </a:ln>
                          <a:solidFill>
                            <a:srgbClr val="FF9933"/>
                          </a:solidFill>
                          <a:effectLst/>
                          <a:latin typeface="Arial" charset="0"/>
                          <a:cs typeface="Arial" charset="0"/>
                        </a:rPr>
                        <a:t> : </a:t>
                      </a:r>
                      <a:r>
                        <a:rPr kumimoji="0" lang="ar-EG" sz="3600" b="0" i="0" u="sng" strike="noStrike" cap="none" normalizeH="0" baseline="0">
                          <a:ln>
                            <a:noFill/>
                          </a:ln>
                          <a:solidFill>
                            <a:srgbClr val="FF9933"/>
                          </a:solidFill>
                          <a:effectLst/>
                          <a:latin typeface="Arial" charset="0"/>
                          <a:cs typeface="Arial" charset="0"/>
                        </a:rPr>
                        <a:t>42</a:t>
                      </a:r>
                      <a:r>
                        <a:rPr kumimoji="0" lang="ar-SA" sz="3600" b="0" i="0" u="sng" strike="noStrike" cap="none" normalizeH="0" baseline="0">
                          <a:ln>
                            <a:noFill/>
                          </a:ln>
                          <a:solidFill>
                            <a:srgbClr val="FF9933"/>
                          </a:solidFill>
                          <a:effectLst/>
                          <a:latin typeface="Arial" charset="0"/>
                          <a:cs typeface="Arial" charset="0"/>
                        </a:rPr>
                        <a:t> ـ 47 )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يأتي السَّارق، لسهر ولم يدع بيته يُنهب.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Mathieu 24 :42-47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42 Veillez donc, car vous ne savez pas quel jour votre Seigneur va venir.43 Vous le savez: si le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 de maison connaissait l'heure de la nuit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laquelle le voleur va venir, il veillerait et ne laisserait pas percer le mur de sa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8902" name="Rectangle 38"/>
          <p:cNvSpPr>
            <a:spLocks noGrp="1" noChangeArrowheads="1"/>
          </p:cNvSpPr>
          <p:nvPr>
            <p:ph type="ctrTitle"/>
          </p:nvPr>
        </p:nvSpPr>
        <p:spPr/>
        <p:txBody>
          <a:bodyPr/>
          <a:lstStyle/>
          <a:p>
            <a:r>
              <a:rPr lang="en-US"/>
              <a:t>4v</a:t>
            </a: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9908" name="Group 20"/>
          <p:cNvGraphicFramePr>
            <a:graphicFrameLocks noGrp="1"/>
          </p:cNvGraphicFramePr>
          <p:nvPr/>
        </p:nvGraphicFramePr>
        <p:xfrm>
          <a:off x="34925" y="0"/>
          <a:ext cx="9074150" cy="598741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التي لا تعرفونها يأتي ابن الإنسان فيها. فمَن هو يا ترى العبد الأمين والحكيم الذي يُقيمه سيِّدهُ على عبيده ليُعطيهُم طعامهم في حينه؟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44 Voil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pourquoi, vous aussi, tenez-vous prêts, car c'est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l'heure que vous ignorez que le Fils de l'homme va venir. 45  Quel est donc le serviteur fid</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le et prudent, que son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 a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tabli sur ses gens, pour leur donner la nourriture au temps convenable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44 Therefore you also be ready, for the Son of Man is coming at an hour you do not expect. 45 Who then is a faithful and wise servant, whom his master made ruler over his household, to give them food in due season?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7076" name="Group 20"/>
          <p:cNvGraphicFramePr>
            <a:graphicFrameLocks noGrp="1"/>
          </p:cNvGraphicFramePr>
          <p:nvPr/>
        </p:nvGraphicFramePr>
        <p:xfrm>
          <a:off x="34925" y="44450"/>
          <a:ext cx="9145588"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46  Heureux ce serviteur, que son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son arriv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trouvera occup</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la sorte ! 47  En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je vous le dis, il 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tablira sur tout ce qu</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poss</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de.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46 Blessed is that servant whom his master, when he comes, will find so doing. 47 Assuredly, I say to you that he will make him ruler over all his goods.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0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780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9141" name="Group 37"/>
          <p:cNvGraphicFramePr>
            <a:graphicFrameLocks noGrp="1"/>
          </p:cNvGraphicFramePr>
          <p:nvPr/>
        </p:nvGraphicFramePr>
        <p:xfrm>
          <a:off x="107950" y="44450"/>
          <a:ext cx="9072563" cy="6449568"/>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( 96</a:t>
                      </a:r>
                      <a:r>
                        <a:rPr kumimoji="0" lang="ar-EG" sz="3600" b="0" i="0" u="sng" strike="noStrike" cap="none" normalizeH="0" baseline="0" dirty="0">
                          <a:ln>
                            <a:noFill/>
                          </a:ln>
                          <a:solidFill>
                            <a:srgbClr val="FF9933"/>
                          </a:solidFill>
                          <a:effectLst/>
                          <a:latin typeface="Arial" charset="0"/>
                          <a:cs typeface="Arial" charset="0"/>
                        </a:rPr>
                        <a:t> : 11 )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97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Pour le juste une lumière est semée; et c'est une joie pour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 Justes,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réjouissez-vous à cause du Seigneur, Célébrez-le en évoquant sa sainteté,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79142" name="Rectangle 38"/>
          <p:cNvSpPr>
            <a:spLocks noGrp="1" noChangeArrowheads="1"/>
          </p:cNvSpPr>
          <p:nvPr>
            <p:ph type="ctrTitle"/>
          </p:nvPr>
        </p:nvSpPr>
        <p:spPr/>
        <p:txBody>
          <a:bodyPr/>
          <a:lstStyle/>
          <a:p>
            <a:r>
              <a:rPr lang="en-US"/>
              <a:t>4pm</a:t>
            </a:r>
          </a:p>
        </p:txBody>
      </p:sp>
      <p:sp>
        <p:nvSpPr>
          <p:cNvPr id="16" name="Text Box 29">
            <a:hlinkClick r:id="" action="ppaction://macro?name=LetThemExaltHimForBishop"/>
          </p:cNvPr>
          <p:cNvSpPr txBox="1">
            <a:spLocks noChangeArrowheads="1"/>
          </p:cNvSpPr>
          <p:nvPr/>
        </p:nvSpPr>
        <p:spPr bwMode="auto">
          <a:xfrm>
            <a:off x="7286644" y="5857892"/>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0157" name="Group 29"/>
          <p:cNvGraphicFramePr>
            <a:graphicFrameLocks noGrp="1"/>
          </p:cNvGraphicFramePr>
          <p:nvPr/>
        </p:nvGraphicFramePr>
        <p:xfrm>
          <a:off x="34925" y="44450"/>
          <a:ext cx="9145588" cy="67787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مرقس ( 13 : 33 ـ 37 )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واِسهروا وصلُّوا، لأنَّكم لا تعرفون متى يكون الوقت. كأنَّما إنسانٌ سافر وترك بيته، وأعطى عبيده السُّلطان، ولكلِّ واحدٍ عملهُ، وأوصى البوَّاب أن يسهر.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Marc 13:33-37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34 C'est comme un homme qui part en voyage: il a laissé sa maison, confié à ses serviteurs l'autorité, à chacun sa tâche, et il a donné au portier l'ordre de veiller.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13:33-37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0158" name="Rectangle 30"/>
          <p:cNvSpPr>
            <a:spLocks noGrp="1" noChangeArrowheads="1"/>
          </p:cNvSpPr>
          <p:nvPr>
            <p:ph type="ctrTitle"/>
          </p:nvPr>
        </p:nvSpPr>
        <p:spPr/>
        <p:txBody>
          <a:bodyPr/>
          <a:lstStyle/>
          <a:p>
            <a:r>
              <a:rPr lang="en-US"/>
              <a:t>4m</a:t>
            </a: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4253" name="Group 29"/>
          <p:cNvGraphicFramePr>
            <a:graphicFrameLocks noGrp="1"/>
          </p:cNvGraphicFramePr>
          <p:nvPr/>
        </p:nvGraphicFramePr>
        <p:xfrm>
          <a:off x="107950" y="115888"/>
          <a:ext cx="8928100" cy="6737160"/>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 36 de peur qu'il n'arrive à l'improviste et ne vous trouve en train de dormir. 37 Ce que je vous dis, je le dis à tous: veillez.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52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4852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852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852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7347" name="Group 51"/>
          <p:cNvGraphicFramePr>
            <a:graphicFrameLocks noGrp="1"/>
          </p:cNvGraphicFramePr>
          <p:nvPr/>
        </p:nvGraphicFramePr>
        <p:xfrm>
          <a:off x="34925" y="44450"/>
          <a:ext cx="9001125" cy="662940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15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بولس الرسول الأولى إلى أهل كورنثوس</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3 : 9 ـ 23 )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فإنَّنا نحن شركاء عاملان للـه، وأنتم فلاحة اللـه، بناء اللـه. حسب نعمة اللـه المُعطاة لي كبنَّاءٍ حكيم ماهر قد وضعت أساساً، وآخر يبني عليه. ولكن فلينظر كل واحدٍ كيف يبني عليه.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90000"/>
                        </a:lnSpc>
                        <a:spcBef>
                          <a:spcPct val="15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1 Corinthiens 3:9-23</a:t>
                      </a:r>
                    </a:p>
                    <a:p>
                      <a:pPr marL="0" marR="0" lvl="0" indent="0" algn="l" defTabSz="914400" rtl="0" eaLnBrk="1" fontAlgn="base" latinLnBrk="0" hangingPunct="1">
                        <a:lnSpc>
                          <a:spcPct val="9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Car nous travaillons ensemble à l'oeuvre de Dieu, et vous êtes le champ de Dieu, la construction de Dieu. 10 Selon la grâce que Dieu m'a donnée, comme un bon architecte, j'ai posé le fondement, un autre bâtit dessus. Mais que chacun prenne garde à la manière dont il bâtit.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15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Corinthians 3:9-23</a:t>
                      </a:r>
                    </a:p>
                    <a:p>
                      <a:pPr marL="0" marR="0" lvl="0" indent="0" algn="l" defTabSz="914400" rtl="0" eaLnBrk="1" fontAlgn="base" latinLnBrk="0" hangingPunct="1">
                        <a:lnSpc>
                          <a:spcPct val="9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For we are God's fellow workers; you are God's field, you are God's building. 10 According to the grace of God which was given to me, as a wise master builder I have laid the foundation, and another builds on it. But let each one take heed how he builds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7348" name="Rectangle 52"/>
          <p:cNvSpPr>
            <a:spLocks noGrp="1" noChangeArrowheads="1"/>
          </p:cNvSpPr>
          <p:nvPr>
            <p:ph type="ctrTitle"/>
          </p:nvPr>
        </p:nvSpPr>
        <p:spPr/>
        <p:txBody>
          <a:bodyPr/>
          <a:lstStyle/>
          <a:p>
            <a:r>
              <a:rPr lang="en-US"/>
              <a:t>4p</a:t>
            </a: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345" name="Group 25"/>
          <p:cNvGraphicFramePr>
            <a:graphicFrameLocks noGrp="1"/>
          </p:cNvGraphicFramePr>
          <p:nvPr/>
        </p:nvGraphicFramePr>
        <p:xfrm>
          <a:off x="34925" y="44450"/>
          <a:ext cx="9145588" cy="594296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لا يستطيع أحدٌ أن يضع أساساً آخر غير الذي وُضِعَ، الذي هو يسوع المسيح. وإن كان واحدٌ يبني على هذا الأساس: ذهباً فضَّةً حجارةً كريمةً حطباً عُشباً قشاً،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Quant au fondement, nul ne peut en poser un autre que celui qui est en place: Jésus Christ. Que l'on bâtisse sur ce fondement avec de l'or, de l'argent, des pierres précieuses, du bois, du foin ou de la paille, 13 l'oeuvre de chacun sera mise en évidence.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no other foundation can anyone lay than that which is laid, which is Jesus Christ. 12 Now if anyone builds on this foundation with gold, silver, precious stones, wood, hay, straw, 13 each one's work will become clear;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9371" name="Group 27"/>
          <p:cNvGraphicFramePr>
            <a:graphicFrameLocks noGrp="1"/>
          </p:cNvGraphicFramePr>
          <p:nvPr/>
        </p:nvGraphicFramePr>
        <p:xfrm>
          <a:off x="34925" y="44450"/>
          <a:ext cx="9145588"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فسيُعلَن عمل كل واحدٍ لأن اليوم سيُظهِرهُ. لأنه بنارٍ يُستعلَن، وستَمتحن النار عمل كل واحدٍ كيف ما هو. فمَن بقيَ عمله الذي بناه ثابت سينال أجرته.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jour du jugement la fera connaître, car il se manifeste par le feu, et le feu éprouvera ce que vaut l'oeuvre de chacun. 14 Celui dont l'oeuvre subsistera recevra un salaire.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 Day will declare it, because it will be revealed by fire; and the fire will test each one's work, of what sort it is. 14 If anyone's work which he has built on it endures, he will receive a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0397" name="Group 29"/>
          <p:cNvGraphicFramePr>
            <a:graphicFrameLocks noGrp="1"/>
          </p:cNvGraphicFramePr>
          <p:nvPr/>
        </p:nvGraphicFramePr>
        <p:xfrm>
          <a:off x="34925" y="-26988"/>
          <a:ext cx="9145588"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احترق عمله فسيخسر، وأمَّا هو فسيخلُص، ولكن بنارٍ. أمَا تعلمون أنَّكم هيكل اللـه، وروح اللـه ساكن فيكم؟ فمَن يُنجَّس هيكل اللـه فسيُفسِده اللـه، لأن هيكل اللـه مُقدَّسٌ الذي أنتم هو.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Celui dont l'oeuvre sera consumée en sera privé; lui-même sera sauvé, mais comme on l'est à travers le feu. 16 Ne savez-vous pas que vous êtes le temple de Dieu et que l'Esprit de Dieu habite en vous?17 Si quelqu'un détruit le temple de Dieu, Dieu le détruira. Car le temple de Dieu est saint et ce temple, c'est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If anyone's work is burned, he will suffer loss; but he himself will be saved, yet so as through fire. 16 Do you not know that you are the temple of God and that the Spirit of God dwells in you? 17 If anyone defiles the temple of God, God will destroy him. For the temple of God is holy, which temple you are.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1415" name="Group 23"/>
          <p:cNvGraphicFramePr>
            <a:graphicFrameLocks noGrp="1"/>
          </p:cNvGraphicFramePr>
          <p:nvPr/>
        </p:nvGraphicFramePr>
        <p:xfrm>
          <a:off x="34925" y="44450"/>
          <a:ext cx="9145588" cy="61588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يغرنَّ أحدٌ نفسه. إن كان أحدٌ يظنُّ أنه حكيمٌ بينكم في هذا الدَّهر، فَليَصر جاهلاً لكي يصير حكيماً! لأن حكمة هذا العالم جهالةٌ عند الله، لأنه مكتوبٌ: " الآخذ الحُكماء بمكرهم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 personne ne s'abuse: si quelqu'un parmi vous se croit sage à la manière de ce monde, qu'il devienne fou pour être sage; 19 car la sagesse de ce monde est folie devant Dieu. Il est écrit en effet: Il prend les sages à leur propre ruse, et encore: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Let no one deceive himself. If anyone among you seems to be wise in this age, let him become a fool that he may become wise. 19 For the wisdom of this world is foolishness with God. For it is written, He catches the wise in their own craftiness;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2440" name="Group 24"/>
          <p:cNvGraphicFramePr>
            <a:graphicFrameLocks noGrp="1"/>
          </p:cNvGraphicFramePr>
          <p:nvPr/>
        </p:nvGraphicFramePr>
        <p:xfrm>
          <a:off x="34925" y="44450"/>
          <a:ext cx="9145588" cy="690067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وأيضاً: " الربُّ يعلم أفكار الحُكماء أنَّها باطلةٌ ". فلا يفتخرنَّ أحدٌ بالنَّاس، فإن كل شيءٍ لكم: إن كان بولس، أو أبلُّوس، أو كيفا (الصفا )، أو العالم، أو الحياة، أو الموت، أو الأشياء الحاضرة، أو المستقبلة. جميعها هي لكم. وأنتم للمسيح، والمسيح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Le Seigneur connaît les pensées des sages. Il sait qu'elles sont vaines.21 Ainsi, que personne ne fonde son orgueil sur des hommes, car tout est à vous: Paul, Apollos, ou Céphas, le monde, la vie ou la mort, le présent ou l'avenir, tout est à vous, mais vous êtes à Christ, et Christ est à Dieu.</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again, The Lord knows the thoughts of the wise, that they are futile. 21 Therefore let no one boast in men. For all things are yours: 22 whether Paul or Apollos or Cephas, or the world or life or death, or things present or things to come--all are yours. 23 And you are Christ's, and Christ is God's.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344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446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944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9446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6546" name="Group 34"/>
          <p:cNvGraphicFramePr>
            <a:graphicFrameLocks noGrp="1"/>
          </p:cNvGraphicFramePr>
          <p:nvPr/>
        </p:nvGraphicFramePr>
        <p:xfrm>
          <a:off x="34925" y="-26988"/>
          <a:ext cx="9217025" cy="6644640"/>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1 ـ 11 )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يُستَعلن، ارعوا رَعيَّة الله التي بينكُم وتعاهدوها،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5 : 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J'exhorte donc les anciens qui sont parmi vous, moi qui suis ancien avec eux et témoin des souffrances du Christ, moi qui ai part à la gloire qui va être révélée:2 paissez le troupeau de Dieu qui vous est confié,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5:1-12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elders who are among you I exhort, I who am a fellow elder and a witness of the sufferings of Christ, and also a partaker of the glory that will be revealed: 2 Shepherd the flock of God which is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96547" name="Rectangle 35"/>
          <p:cNvSpPr>
            <a:spLocks noGrp="1" noChangeArrowheads="1"/>
          </p:cNvSpPr>
          <p:nvPr>
            <p:ph type="ctrTitle"/>
          </p:nvPr>
        </p:nvSpPr>
        <p:spPr/>
        <p:txBody>
          <a:bodyPr/>
          <a:lstStyle/>
          <a:p>
            <a:r>
              <a:rPr lang="en-US"/>
              <a:t>4c</a:t>
            </a: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59" name="Group 23"/>
          <p:cNvGraphicFramePr>
            <a:graphicFrameLocks noGrp="1"/>
          </p:cNvGraphicFramePr>
          <p:nvPr/>
        </p:nvGraphicFramePr>
        <p:xfrm>
          <a:off x="34925" y="-26988"/>
          <a:ext cx="9217025" cy="6867843"/>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بالقهر بل الاختيار، كمثل الله ولا ببخل بل بنشاط، ولا كمَن يتسلَّط على المَواريث، بل صائرينَ أمثلةً للرَّعيَّة. ومتى ظهر رئيس الرُّعاة تنالون إكليل المجد الذي لا يضمحل.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veillant sur lui non par contrainte, mais de bon gré, selon Dieu; non par cupidité, mais par dévouement. 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serving as overseers, not by compulsion but willingly, not for dishonest gain but eagerly; 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594" name="Group 34"/>
          <p:cNvGraphicFramePr>
            <a:graphicFrameLocks noGrp="1"/>
          </p:cNvGraphicFramePr>
          <p:nvPr/>
        </p:nvGraphicFramePr>
        <p:xfrm>
          <a:off x="107950" y="44450"/>
          <a:ext cx="9072563" cy="6900672"/>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فتواضعوا تحت يد الله القويَّة لكي يرفعكُم في زمان الافتقاد،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6 Humiliez-vous donc sous la main puissante de Dieu,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626" name="Group 42"/>
          <p:cNvGraphicFramePr>
            <a:graphicFrameLocks noGrp="1"/>
          </p:cNvGraphicFramePr>
          <p:nvPr/>
        </p:nvGraphicFramePr>
        <p:xfrm>
          <a:off x="34925" y="44450"/>
          <a:ext cx="9145588" cy="580421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فقاوموه، راسخينَ في الإيمان،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déchargez-vous sur lui de tous vos soucis, car il prend soin  de vous.8 Soyez sobres, veillez! Votre adversaire le diable, comme un lion rugissant, rôde, cherchant qui dévorer. 9 Résistez-lui, fermes dans la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9 Resist him, steadfast in the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0646" name="Group 38"/>
          <p:cNvGraphicFramePr>
            <a:graphicFrameLocks noGrp="1"/>
          </p:cNvGraphicFramePr>
          <p:nvPr/>
        </p:nvGraphicFramePr>
        <p:xfrm>
          <a:off x="107950" y="44450"/>
          <a:ext cx="9072563" cy="56896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أن نفس هذه الآلام تُجرَى على إخوتكم الذين في العالم.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وإله كل نعمةٍ الذي دعاكُم إلى مجدهِ الأبديِّ في المسيح يسوع،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sachant que les mêmes souffrances sont réservées à vos frères, dans le monde.10 Le Dieu de toute grâce, qui vous a appelés à sa gloire éternelle en Christ, vous rétablira lui-même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knowing that the same sufferings are experienced by your brotherhood in the world. 10 But may the God of all grace, who called us to His eternal glory by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9470" name="Group 14"/>
          <p:cNvGraphicFramePr>
            <a:graphicFrameLocks noGrp="1"/>
          </p:cNvGraphicFramePr>
          <p:nvPr/>
        </p:nvGraphicFramePr>
        <p:xfrm>
          <a:off x="107950" y="44450"/>
          <a:ext cx="9072563" cy="5689601"/>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بعدما تألَّمتُم يسيراً، هو يهيئكُم، ويثبِّتكُم، ويمكِّنكُم. له السُّلطان والمجد إلى الآباد. آمين.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après que vous aurez souffert un peu de temps; il vous affermira, vous fortifiera, vous rendra inébranlables.11 A lui la domination pour les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after you have suffered a while, perfect, establish, strengthen, and settle you. 11 To Him be the glory and the dominion forever and ever.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47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57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05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057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057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7817" name="Group 41"/>
          <p:cNvGraphicFramePr>
            <a:graphicFrameLocks noGrp="1"/>
          </p:cNvGraphicFramePr>
          <p:nvPr/>
        </p:nvGraphicFramePr>
        <p:xfrm>
          <a:off x="34925" y="44450"/>
          <a:ext cx="9145588" cy="6533134"/>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00"/>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18 : 24 ـ 19 : 1 ـ 6 )</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 وكان وهو حارٌّ بالرُّوح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Actes 18:24 - 19:1-6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Un Juif nommé Apollos, originaire d'Alexandrie, était arrivé à Éphèse. 25 C'était un homme savant, versé dans les Écritures. Il avait été informé de la Voie du Seigneur et, l'Esprit plein de ferveur,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18:24-19:6</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7818" name="Rectangle 42"/>
          <p:cNvSpPr>
            <a:spLocks noGrp="1" noChangeArrowheads="1"/>
          </p:cNvSpPr>
          <p:nvPr>
            <p:ph type="ctrTitle"/>
          </p:nvPr>
        </p:nvSpPr>
        <p:spPr/>
        <p:txBody>
          <a:bodyPr/>
          <a:lstStyle/>
          <a:p>
            <a:r>
              <a:rPr lang="en-US"/>
              <a:t>4a</a:t>
            </a:r>
          </a:p>
        </p:txBody>
      </p:sp>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8837" name="Group 37"/>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يتكلَّم ويُعلِّم بتدقيق ما يختصُّ بيسوع. عارفاً معموديَّة يوحنَّا فقط. وابتدأ هذا يُجاهر في المجمع. فلمَّا سمعه بريسكِّلا وأكيلا قَبِلاه إليهما، وعلَّماه طريق الله بأكثر تدقيق.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Mais, lorsqu'ils l'eurent entendu, Priscille et Aquilas le prirent avec eux et lui présentèrent plus exactement encore la Voie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When Aquila and Priscilla heard him, they took him aside and explained to him the way of God more accurately.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51" name="Group 27"/>
          <p:cNvGraphicFramePr>
            <a:graphicFrameLocks noGrp="1"/>
          </p:cNvGraphicFramePr>
          <p:nvPr/>
        </p:nvGraphicFramePr>
        <p:xfrm>
          <a:off x="34925" y="44450"/>
          <a:ext cx="9145588" cy="691591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يُريد أن ينطلق إلى أخائية، حضُّوا الإخوة وكتبوا للتلاميذ أن يقبلوه. فلمَّا جاء هذا نفع المؤمنين كثيراً بالنِّعمة، لأنه كان يُفحِم اليهود باشتداد جهراً، مُبيِّناً لهم من الكتب أن المسيح هو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Comme il avait l'intention de se rendre en Achaïe, les frères l'approuvèrent et écrivirent aux disciples de lui faire bon accueil. Une fois arrivé, il fut, par la grâce de Dieu, 28 d'un grand secours aux fidèles, car la force de ses arguments avait raison des Juifs en public, quand il prouvait par les Écritures que le Messie, c'était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when he desired to cross to Achaia, the brethren wrote, exhorting the disciples to receive him; and when he arrived, he greatly helped those who had believed through grace; 28 for he vigorously refuted the Jews publicly, showing from the Scriptures that Jesus is the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879" name="Group 31"/>
          <p:cNvGraphicFramePr>
            <a:graphicFrameLocks noGrp="1"/>
          </p:cNvGraphicFramePr>
          <p:nvPr/>
        </p:nvGraphicFramePr>
        <p:xfrm>
          <a:off x="34925" y="44450"/>
          <a:ext cx="9145588" cy="68427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أن كان أبولُّوس في كورنثوس، أنَّ بولس بعدما اجتاز في النواحي العالية لكي يأتي إلى أفسس وجد تلاميذاً. فقال لهم: " هل قَبِلتُم الرُّوح القُدس لما آمنتم؟ " قالوا له: " ولا سمعنا أنه يوجد روح قدس ".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fut pendant le séjour d'Apollos à Corinthe que Paul arriva à Ephèse en passant par le haut pays. Il y trouva quelques disciples 2 et leur demanda: "Avez-vous reçu l'Esprit Saint, quand vous êtes devenus croyants? Mais, lui répondirent-ils, nous n'avons même pas entendu parler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it happened, while Apollos was at Corinth, that Paul, having passed through the upper regions, came to Ephesus. And finding some disciples 2 he said to them, Did you receive the Holy Spirit when you believed? So they said to him, We have not so much as heard whether there is a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1896" name="Group 24"/>
          <p:cNvGraphicFramePr>
            <a:graphicFrameLocks noGrp="1"/>
          </p:cNvGraphicFramePr>
          <p:nvPr/>
        </p:nvGraphicFramePr>
        <p:xfrm>
          <a:off x="34925" y="44450"/>
          <a:ext cx="9145588"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leur demanda: "Quel baptême alors avez-vous reçu?" Ils répondirent: "Le baptême de Jean. 4 Paul reprit: "Jean donnait un baptême de conversion et il demandait au peuple de croire en celui qui viendrait après lui, c'est-à-dire en Jésus." Ils l'écoutèrent et reçurent le baptême au nom du Seigneur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2915" name="Group 19"/>
          <p:cNvGraphicFramePr>
            <a:graphicFrameLocks noGrp="1"/>
          </p:cNvGraphicFramePr>
          <p:nvPr/>
        </p:nvGraphicFramePr>
        <p:xfrm>
          <a:off x="34925" y="44450"/>
          <a:ext cx="9145588" cy="60499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Paul leur imposa les mains et l'Esprit Saint vint sur eux: ils parlaient en langues et prophétisaient. 6  Paul leur imposa les mains, et le Saint–Esprit vint sur eux ; ils se mirent à parler en langues et à prophétiser.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39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494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59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7018" name="Group 26"/>
          <p:cNvGraphicFramePr>
            <a:graphicFrameLocks noGrp="1"/>
          </p:cNvGraphicFramePr>
          <p:nvPr/>
        </p:nvGraphicFramePr>
        <p:xfrm>
          <a:off x="107950" y="44450"/>
          <a:ext cx="9072563" cy="5618163"/>
        </p:xfrm>
        <a:graphic>
          <a:graphicData uri="http://schemas.openxmlformats.org/drawingml/2006/table">
            <a:tbl>
              <a:tblPr rtl="1"/>
              <a:tblGrid>
                <a:gridCol w="4176713">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116:15-16</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كريمٌ أمام الربِّ موتُ قدِّيسيه. ياربُّ أنا عبدُكَ، وابنُ أمتِكَ.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116:15-16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Il en coûte au Seigneur de voir mourir ses fidèles.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16 Seigneur, puisque je suis ton serviteur, le fils de ta servante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116:15-16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Precious in the sight of the Lord Is the death of His saints.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O Lord, truly I am Your servant; I am Your servant, the son of Your maidservant.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17019" name="Rectangle 27"/>
          <p:cNvSpPr>
            <a:spLocks noGrp="1" noChangeArrowheads="1"/>
          </p:cNvSpPr>
          <p:nvPr>
            <p:ph type="ctrTitle"/>
          </p:nvPr>
        </p:nvSpPr>
        <p:spPr/>
        <p:txBody>
          <a:bodyPr/>
          <a:lstStyle/>
          <a:p>
            <a:r>
              <a:rPr lang="en-US"/>
              <a:t>4pg</a:t>
            </a:r>
          </a:p>
        </p:txBody>
      </p:sp>
      <p:sp>
        <p:nvSpPr>
          <p:cNvPr id="16" name="Text Box 29">
            <a:hlinkClick r:id="" action="ppaction://macro?name=LetThemExaltHimForBishop"/>
          </p:cNvPr>
          <p:cNvSpPr txBox="1">
            <a:spLocks noChangeArrowheads="1"/>
          </p:cNvSpPr>
          <p:nvPr/>
        </p:nvSpPr>
        <p:spPr bwMode="auto">
          <a:xfrm>
            <a:off x="7143768" y="5072074"/>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8055" name="Group 39"/>
          <p:cNvGraphicFramePr>
            <a:graphicFrameLocks noGrp="1"/>
          </p:cNvGraphicFramePr>
          <p:nvPr/>
        </p:nvGraphicFramePr>
        <p:xfrm>
          <a:off x="34925" y="44450"/>
          <a:ext cx="9145588" cy="6373432"/>
        </p:xfrm>
        <a:graphic>
          <a:graphicData uri="http://schemas.openxmlformats.org/drawingml/2006/table">
            <a:tbl>
              <a:tblPr rtl="1"/>
              <a:tblGrid>
                <a:gridCol w="3960813">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لوقا </a:t>
                      </a:r>
                      <a:r>
                        <a:rPr kumimoji="0" lang="ar-EG" sz="4000" b="0" i="0" u="sng" strike="noStrike" cap="none" normalizeH="0" baseline="0">
                          <a:ln>
                            <a:noFill/>
                          </a:ln>
                          <a:solidFill>
                            <a:srgbClr val="FF9933"/>
                          </a:solidFill>
                          <a:effectLst/>
                          <a:latin typeface="Arial" charset="0"/>
                          <a:cs typeface="Arial" charset="0"/>
                        </a:rPr>
                        <a:t>( 16 : </a:t>
                      </a:r>
                      <a:r>
                        <a:rPr kumimoji="0" lang="ar-SA" sz="4000" b="0" i="0" u="sng" strike="noStrike" cap="none" normalizeH="0" baseline="0">
                          <a:ln>
                            <a:noFill/>
                          </a:ln>
                          <a:solidFill>
                            <a:srgbClr val="FF9933"/>
                          </a:solidFill>
                          <a:effectLst/>
                          <a:latin typeface="Arial" charset="0"/>
                          <a:cs typeface="Arial" charset="0"/>
                        </a:rPr>
                        <a:t>1 ـ 12 )</a:t>
                      </a:r>
                      <a:endParaRPr kumimoji="0" lang="en-US"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فدعاه وقال له: ما هذا الذي أسمعه عنكَ؟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sng" strike="noStrike" cap="none" normalizeH="0" baseline="0">
                          <a:ln>
                            <a:noFill/>
                          </a:ln>
                          <a:solidFill>
                            <a:srgbClr val="FF9933"/>
                          </a:solidFill>
                          <a:effectLst/>
                          <a:latin typeface="Arial" charset="0"/>
                          <a:cs typeface="Times New Roman" pitchFamily="18" charset="0"/>
                        </a:rPr>
                        <a:t>Luc 16 : 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 Puis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dit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ses disciples: "Un homme riche avait un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rant qui fut accus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devant lui de dilapider ses biens. 2  Il le fit appeler et lui dit: " Qu'est-ce que j'entends dire de toi?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2 So he called him and said to him, `What is this I hear about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18056" name="Rectangle 40"/>
          <p:cNvSpPr>
            <a:spLocks noGrp="1" noChangeArrowheads="1"/>
          </p:cNvSpPr>
          <p:nvPr>
            <p:ph type="ctrTitle"/>
          </p:nvPr>
        </p:nvSpPr>
        <p:spPr/>
        <p:txBody>
          <a:bodyPr/>
          <a:lstStyle/>
          <a:p>
            <a:r>
              <a:rPr lang="en-US"/>
              <a:t>4g</a:t>
            </a: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066" name="Group 26"/>
          <p:cNvGraphicFramePr>
            <a:graphicFrameLocks noGrp="1"/>
          </p:cNvGraphicFramePr>
          <p:nvPr/>
        </p:nvGraphicFramePr>
        <p:xfrm>
          <a:off x="34925" y="115888"/>
          <a:ext cx="9145588" cy="615886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أعطني حساب الوكالة لأنَّك لا تكون وكيلاً بعد. فقال الوكيل في نفسه: ماذا أفعل؟ سيِّدي يأخذ منِّي الوكالة. ولستُ أستطيع أن أنقب وأستحي أن أسأل صدقة.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Rends les comptes de ta gestion, car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sormais tu ne pourras plus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rer mes affaires. 3 Le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rant se dit alors en lui-même. "Que vais-je faire, puisque mon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 me retire la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rance? Bêcher? Je n'en ai pas la force. Mendier? J'en ai honte.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Give an account of your stewardship, for you can no longer be steward.' 3 Then the steward said within himself, `What shall I do? For my master is taking the stewardship away from me. I cannot dig; I am ashamed to beg.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093" name="Group 29"/>
          <p:cNvGraphicFramePr>
            <a:graphicFrameLocks noGrp="1"/>
          </p:cNvGraphicFramePr>
          <p:nvPr/>
        </p:nvGraphicFramePr>
        <p:xfrm>
          <a:off x="34925" y="-26988"/>
          <a:ext cx="9145588" cy="57610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 Je sais ce que je vais faire pour qu'une fois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cart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la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rance, il y ait des gens qui m'accueillent chez eux. Il fit venir les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biteurs de son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 et il dit au premier: "Combien dois-tu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mon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1114" name="Group 26"/>
          <p:cNvGraphicFramePr>
            <a:graphicFrameLocks noGrp="1"/>
          </p:cNvGraphicFramePr>
          <p:nvPr/>
        </p:nvGraphicFramePr>
        <p:xfrm>
          <a:off x="34925" y="-26988"/>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6 Celui-ci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pondit: "Cent jarres d'huile." Le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rant lui dit: "Voici ton re</a:t>
                      </a:r>
                      <a:r>
                        <a:rPr kumimoji="0" lang="fr-FR" sz="2800" b="0" i="0" u="none" strike="noStrike" cap="none" normalizeH="0" baseline="0">
                          <a:ln>
                            <a:noFill/>
                          </a:ln>
                          <a:solidFill>
                            <a:schemeClr val="bg1"/>
                          </a:solidFill>
                          <a:effectLst/>
                          <a:latin typeface="Times New Roman"/>
                          <a:cs typeface="Times New Roman" pitchFamily="18" charset="0"/>
                        </a:rPr>
                        <a:t>ç</a:t>
                      </a:r>
                      <a:r>
                        <a:rPr kumimoji="0" lang="fr-FR" sz="2800" b="0" i="0" u="none" strike="noStrike" cap="none" normalizeH="0" baseline="0">
                          <a:ln>
                            <a:noFill/>
                          </a:ln>
                          <a:solidFill>
                            <a:schemeClr val="bg1"/>
                          </a:solidFill>
                          <a:effectLst/>
                          <a:latin typeface="Arial" charset="0"/>
                          <a:cs typeface="Times New Roman" pitchFamily="18" charset="0"/>
                        </a:rPr>
                        <a:t>u, vite, assieds-toi et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cris cinquante. 7  Il dit ensuite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un  autre: "Et toi, combien dois-tu?" Celui-ci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pondit: "Cent sacs de bl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rant lui dit: "Voici ton re</a:t>
                      </a:r>
                      <a:r>
                        <a:rPr kumimoji="0" lang="fr-FR" sz="2800" b="0" i="0" u="none" strike="noStrike" cap="none" normalizeH="0" baseline="0">
                          <a:ln>
                            <a:noFill/>
                          </a:ln>
                          <a:solidFill>
                            <a:schemeClr val="bg1"/>
                          </a:solidFill>
                          <a:effectLst/>
                          <a:latin typeface="Times New Roman"/>
                          <a:cs typeface="Times New Roman" pitchFamily="18" charset="0"/>
                        </a:rPr>
                        <a:t>ç</a:t>
                      </a:r>
                      <a:r>
                        <a:rPr kumimoji="0" lang="fr-FR" sz="2800" b="0" i="0" u="none" strike="noStrike" cap="none" normalizeH="0" baseline="0">
                          <a:ln>
                            <a:noFill/>
                          </a:ln>
                          <a:solidFill>
                            <a:schemeClr val="bg1"/>
                          </a:solidFill>
                          <a:effectLst/>
                          <a:latin typeface="Arial" charset="0"/>
                          <a:cs typeface="Times New Roman" pitchFamily="18" charset="0"/>
                        </a:rPr>
                        <a:t>u et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cris quatre-vingts."</a:t>
                      </a:r>
                      <a:endParaRPr kumimoji="0" lang="fr-CA"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2148" name="Group 36"/>
          <p:cNvGraphicFramePr>
            <a:graphicFrameLocks noGrp="1"/>
          </p:cNvGraphicFramePr>
          <p:nvPr/>
        </p:nvGraphicFramePr>
        <p:xfrm>
          <a:off x="34925" y="-26988"/>
          <a:ext cx="9145588" cy="576103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أحـكم من أبناء النُّور في جيلهم.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Et le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 fit 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loge du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rant trompeur, parce qu'il avait agi avec habilet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En effet, ceux qui appartiennent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ce monde sont plus habiles vis-</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-vis de leurs semblables que ceux qui appartiennent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lumi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1519" name="Group 15"/>
          <p:cNvGraphicFramePr>
            <a:graphicFrameLocks noGrp="1"/>
          </p:cNvGraphicFramePr>
          <p:nvPr/>
        </p:nvGraphicFramePr>
        <p:xfrm>
          <a:off x="34925" y="115888"/>
          <a:ext cx="9145588" cy="561816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وأنا أقول لكم: اصنعوا لكم أصدقاء بمال الظُّلم، حتى إذا فَنِيتُم يقبلونكم في المظالِّ الأبديَّة.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9 Eh bien! moi, je vous dis: faites-vous des amis avec l'Argent trompeur pour qu'une fois celui-ci disparu, ces amis vous accueillent dans les demeures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ternelles.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I say to you, make friends for yourselves by unrighteous mammon, that when you fail, they may receive you into an everlasting home.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3175" name="Group 39"/>
          <p:cNvGraphicFramePr>
            <a:graphicFrameLocks noGrp="1"/>
          </p:cNvGraphicFramePr>
          <p:nvPr/>
        </p:nvGraphicFramePr>
        <p:xfrm>
          <a:off x="34925" y="44450"/>
          <a:ext cx="9145588" cy="6441123"/>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الأمين في القليل يكون أميناً أيضاً في الكثير. والظَّالم في القليل ظالمٌ أيضاً في الكثير. فإنْ لم تكونوا أُمناء في مال الظُّلم، فمَن يأتمنكُم على الحقِّ؟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10 Celui qui est digne de confiance dans une toute petite affaire est digne de confiance aussi pour une grande; et celui qui est trompeur pour une toute petite affaire est trompeur aussi pour une grande.11 Si donc vous n'avez pas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dignes de confiance pour l'Argent trompeur, qui vous confiera le bien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ritable?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He who is faithful in what is least is faithful also in much; and he who is unjust in what is least is unjust also in much. 11 Therefore if you have not been faithful in the unrighteous mammon, who will commit to your trust the true riches?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0323" name="Group 19"/>
          <p:cNvGraphicFramePr>
            <a:graphicFrameLocks noGrp="1"/>
          </p:cNvGraphicFramePr>
          <p:nvPr/>
        </p:nvGraphicFramePr>
        <p:xfrm>
          <a:off x="34925" y="115888"/>
          <a:ext cx="9145588" cy="5414074"/>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لم تكونوا أُمناء في ما هو للغير، فمَن يُعطيكُم ما هو 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12 Et si vous n'avez pas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dignes de confiance pour ce qui vous est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tranger, qui vous donnera ce qui est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vous?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if you have not been faithful in what is another man's, who will give you what is your own?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13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2539" name="Group 11"/>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day of The Month of Nasi</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الخامس</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نسئ</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jour du mois de Nasi</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(Vingt-huitième 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35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86355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4578" name="Group 2"/>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64589" name="Rectangle 13"/>
          <p:cNvSpPr>
            <a:spLocks noGrp="1" noChangeArrowheads="1"/>
          </p:cNvSpPr>
          <p:nvPr>
            <p:ph type="ctrTitle"/>
          </p:nvPr>
        </p:nvSpPr>
        <p:spPr/>
        <p:txBody>
          <a:bodyPr/>
          <a:lstStyle/>
          <a:p>
            <a:r>
              <a:rPr lang="en-US"/>
              <a:t>5pv</a:t>
            </a:r>
          </a:p>
        </p:txBody>
      </p:sp>
      <p:sp>
        <p:nvSpPr>
          <p:cNvPr id="16" name="Text Box 29">
            <a:hlinkClick r:id="" action="ppaction://macro?name=LetThemExaltHimForBishop"/>
          </p:cNvPr>
          <p:cNvSpPr txBox="1">
            <a:spLocks noChangeArrowheads="1"/>
          </p:cNvSpPr>
          <p:nvPr/>
        </p:nvSpPr>
        <p:spPr bwMode="auto">
          <a:xfrm>
            <a:off x="7143768" y="5786454"/>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5602" name="Group 2"/>
          <p:cNvGraphicFramePr>
            <a:graphicFrameLocks noGrp="1"/>
          </p:cNvGraphicFramePr>
          <p:nvPr/>
        </p:nvGraphicFramePr>
        <p:xfrm>
          <a:off x="34925" y="-26988"/>
          <a:ext cx="9074150" cy="741883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 on aura pour ennemis les gens de sa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65613" name="Rectangle 13"/>
          <p:cNvSpPr>
            <a:spLocks noGrp="1" noChangeArrowheads="1"/>
          </p:cNvSpPr>
          <p:nvPr>
            <p:ph type="ctrTitle"/>
          </p:nvPr>
        </p:nvSpPr>
        <p:spPr/>
        <p:txBody>
          <a:bodyPr/>
          <a:lstStyle/>
          <a:p>
            <a:r>
              <a:rPr lang="en-US"/>
              <a:t>5v</a:t>
            </a:r>
          </a:p>
        </p:txBody>
      </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6626" name="Group 2"/>
          <p:cNvGraphicFramePr>
            <a:graphicFrameLocks noGrp="1"/>
          </p:cNvGraphicFramePr>
          <p:nvPr/>
        </p:nvGraphicFramePr>
        <p:xfrm>
          <a:off x="107950" y="-26988"/>
          <a:ext cx="9001125" cy="6640513"/>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7650" name="Group 2"/>
          <p:cNvGraphicFramePr>
            <a:graphicFrameLocks noGrp="1"/>
          </p:cNvGraphicFramePr>
          <p:nvPr/>
        </p:nvGraphicFramePr>
        <p:xfrm>
          <a:off x="107950" y="-26988"/>
          <a:ext cx="9001125" cy="664051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8674" name="Group 2"/>
          <p:cNvGraphicFramePr>
            <a:graphicFrameLocks noGrp="1"/>
          </p:cNvGraphicFramePr>
          <p:nvPr/>
        </p:nvGraphicFramePr>
        <p:xfrm>
          <a:off x="34925" y="-26988"/>
          <a:ext cx="9074150" cy="683355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9698" name="Group 2"/>
          <p:cNvGraphicFramePr>
            <a:graphicFrameLocks noGrp="1"/>
          </p:cNvGraphicFramePr>
          <p:nvPr/>
        </p:nvGraphicFramePr>
        <p:xfrm>
          <a:off x="34925" y="44450"/>
          <a:ext cx="9145588" cy="59785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42 </a:t>
                      </a:r>
                      <a:r>
                        <a:rPr kumimoji="0" lang="fr-FR" sz="2800" b="0" i="0" u="none" strike="noStrike" cap="none" normalizeH="0" baseline="0">
                          <a:ln>
                            <a:noFill/>
                          </a:ln>
                          <a:solidFill>
                            <a:schemeClr val="bg1"/>
                          </a:solidFill>
                          <a:effectLst/>
                          <a:latin typeface="Arial" charset="0"/>
                          <a:cs typeface="Arial" charset="0"/>
                        </a:rPr>
                        <a:t>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endParaRPr kumimoji="0" lang="fr-CA"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42 </a:t>
                      </a:r>
                      <a:r>
                        <a:rPr kumimoji="0" lang="en-US" sz="2800" b="0" i="0" u="none" strike="noStrike" cap="none" normalizeH="0" baseline="0">
                          <a:ln>
                            <a:noFill/>
                          </a:ln>
                          <a:solidFill>
                            <a:schemeClr val="bg1"/>
                          </a:solidFill>
                          <a:effectLst/>
                          <a:latin typeface="Times New Roman"/>
                          <a:cs typeface="Times New Roman" pitchFamily="18" charset="0"/>
                        </a:rPr>
                        <a:t>“</a:t>
                      </a:r>
                      <a:r>
                        <a:rPr kumimoji="0" lang="en-US" sz="2800" b="0" i="0" u="none" strike="noStrike" cap="none" normalizeH="0" baseline="0">
                          <a:ln>
                            <a:noFill/>
                          </a:ln>
                          <a:solidFill>
                            <a:schemeClr val="bg1"/>
                          </a:solidFill>
                          <a:effectLst/>
                          <a:latin typeface="Arial" charset="0"/>
                          <a:cs typeface="Times New Roman" pitchFamily="18" charset="0"/>
                        </a:rPr>
                        <a:t>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8707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1746" name="Group 2"/>
          <p:cNvGraphicFramePr>
            <a:graphicFrameLocks noGrp="1"/>
          </p:cNvGraphicFramePr>
          <p:nvPr/>
        </p:nvGraphicFramePr>
        <p:xfrm>
          <a:off x="107950" y="44450"/>
          <a:ext cx="9072563" cy="66064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71757" name="Rectangle 13"/>
          <p:cNvSpPr>
            <a:spLocks noGrp="1" noChangeArrowheads="1"/>
          </p:cNvSpPr>
          <p:nvPr>
            <p:ph type="ctrTitle"/>
          </p:nvPr>
        </p:nvSpPr>
        <p:spPr/>
        <p:txBody>
          <a:bodyPr/>
          <a:lstStyle/>
          <a:p>
            <a:r>
              <a:rPr lang="en-US"/>
              <a:t>5pm</a:t>
            </a:r>
          </a:p>
        </p:txBody>
      </p:sp>
      <p:sp>
        <p:nvSpPr>
          <p:cNvPr id="16" name="Text Box 29">
            <a:hlinkClick r:id="" action="ppaction://macro?name=LetThemExaltHimForBishop"/>
          </p:cNvPr>
          <p:cNvSpPr txBox="1">
            <a:spLocks noChangeArrowheads="1"/>
          </p:cNvSpPr>
          <p:nvPr/>
        </p:nvSpPr>
        <p:spPr bwMode="auto">
          <a:xfrm>
            <a:off x="7450786" y="6215082"/>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2770" name="Group 2"/>
          <p:cNvGraphicFramePr>
            <a:graphicFrameLocks noGrp="1"/>
          </p:cNvGraphicFramePr>
          <p:nvPr/>
        </p:nvGraphicFramePr>
        <p:xfrm>
          <a:off x="107950" y="-26988"/>
          <a:ext cx="9072563" cy="6833616"/>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72781" name="Rectangle 13"/>
          <p:cNvSpPr>
            <a:spLocks noGrp="1" noChangeArrowheads="1"/>
          </p:cNvSpPr>
          <p:nvPr>
            <p:ph type="ctrTitle"/>
          </p:nvPr>
        </p:nvSpPr>
        <p:spPr/>
        <p:txBody>
          <a:bodyPr/>
          <a:lstStyle/>
          <a:p>
            <a:r>
              <a:rPr lang="en-US"/>
              <a:t>5m</a:t>
            </a:r>
          </a:p>
        </p:txBody>
      </p:sp>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3794"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4818" name="Group 2"/>
          <p:cNvGraphicFramePr>
            <a:graphicFrameLocks noGrp="1"/>
          </p:cNvGraphicFramePr>
          <p:nvPr/>
        </p:nvGraphicFramePr>
        <p:xfrm>
          <a:off x="107950" y="44450"/>
          <a:ext cx="9072563" cy="6632448"/>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5842" name="Group 2"/>
          <p:cNvGraphicFramePr>
            <a:graphicFrameLocks noGrp="1"/>
          </p:cNvGraphicFramePr>
          <p:nvPr/>
        </p:nvGraphicFramePr>
        <p:xfrm>
          <a:off x="34925" y="115888"/>
          <a:ext cx="9001125" cy="5402263"/>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68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8768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8768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8768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8914" name="Group 2"/>
          <p:cNvGraphicFramePr>
            <a:graphicFrameLocks noGrp="1"/>
          </p:cNvGraphicFramePr>
          <p:nvPr/>
        </p:nvGraphicFramePr>
        <p:xfrm>
          <a:off x="34925" y="44450"/>
          <a:ext cx="9001125" cy="628967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fr-FR" sz="3200" b="0" i="0" u="sng" strike="noStrike" cap="none" normalizeH="0" baseline="0">
                          <a:ln>
                            <a:noFill/>
                          </a:ln>
                          <a:solidFill>
                            <a:srgbClr val="FF9933"/>
                          </a:solidFill>
                          <a:effectLst/>
                          <a:latin typeface="Arial" charset="0"/>
                          <a:cs typeface="Times New Roman" pitchFamily="18" charset="0"/>
                        </a:rPr>
                        <a:t>7:18 - 8:1-13</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H</a:t>
                      </a:r>
                      <a:r>
                        <a:rPr kumimoji="0" lang="fr-FR" sz="2800" b="0" i="0" u="sng" strike="noStrike" cap="none" normalizeH="0" baseline="0">
                          <a:ln>
                            <a:noFill/>
                          </a:ln>
                          <a:solidFill>
                            <a:srgbClr val="FF9933"/>
                          </a:solidFill>
                          <a:effectLst/>
                          <a:latin typeface="Times New Roman"/>
                          <a:cs typeface="Times New Roman" pitchFamily="18" charset="0"/>
                        </a:rPr>
                        <a:t>é</a:t>
                      </a:r>
                      <a:r>
                        <a:rPr kumimoji="0" lang="fr-FR" sz="2800" b="0" i="0" u="sng" strike="noStrike" cap="none" normalizeH="0" baseline="0">
                          <a:ln>
                            <a:noFill/>
                          </a:ln>
                          <a:solidFill>
                            <a:srgbClr val="FF9933"/>
                          </a:solidFill>
                          <a:effectLst/>
                          <a:latin typeface="Arial" charset="0"/>
                          <a:cs typeface="Times New Roman" pitchFamily="18" charset="0"/>
                        </a:rPr>
                        <a:t>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78925" name="Rectangle 13"/>
          <p:cNvSpPr>
            <a:spLocks noGrp="1" noChangeArrowheads="1"/>
          </p:cNvSpPr>
          <p:nvPr>
            <p:ph type="ctrTitle"/>
          </p:nvPr>
        </p:nvSpPr>
        <p:spPr/>
        <p:txBody>
          <a:bodyPr/>
          <a:lstStyle/>
          <a:p>
            <a:r>
              <a:rPr lang="en-US"/>
              <a:t>5p</a:t>
            </a: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9938" name="Group 2"/>
          <p:cNvGraphicFramePr>
            <a:graphicFrameLocks noGrp="1"/>
          </p:cNvGraphicFramePr>
          <p:nvPr/>
        </p:nvGraphicFramePr>
        <p:xfrm>
          <a:off x="34925" y="44450"/>
          <a:ext cx="9074150" cy="628967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0962"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1986" name="Group 2"/>
          <p:cNvGraphicFramePr>
            <a:graphicFrameLocks noGrp="1"/>
          </p:cNvGraphicFramePr>
          <p:nvPr/>
        </p:nvGraphicFramePr>
        <p:xfrm>
          <a:off x="34925" y="44450"/>
          <a:ext cx="9145588" cy="594296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3010" name="Group 2"/>
          <p:cNvGraphicFramePr>
            <a:graphicFrameLocks noGrp="1"/>
          </p:cNvGraphicFramePr>
          <p:nvPr/>
        </p:nvGraphicFramePr>
        <p:xfrm>
          <a:off x="34925" y="44450"/>
          <a:ext cx="9145588"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4034" name="Group 2"/>
          <p:cNvGraphicFramePr>
            <a:graphicFrameLocks noGrp="1"/>
          </p:cNvGraphicFramePr>
          <p:nvPr/>
        </p:nvGraphicFramePr>
        <p:xfrm>
          <a:off x="34925" y="44450"/>
          <a:ext cx="9145588" cy="659479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5058" name="Group 2"/>
          <p:cNvGraphicFramePr>
            <a:graphicFrameLocks noGrp="1"/>
          </p:cNvGraphicFramePr>
          <p:nvPr/>
        </p:nvGraphicFramePr>
        <p:xfrm>
          <a:off x="34925" y="44450"/>
          <a:ext cx="9145588" cy="619283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6082"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7106" name="Group 2"/>
          <p:cNvGraphicFramePr>
            <a:graphicFrameLocks noGrp="1"/>
          </p:cNvGraphicFramePr>
          <p:nvPr/>
        </p:nvGraphicFramePr>
        <p:xfrm>
          <a:off x="34925" y="44450"/>
          <a:ext cx="9145588" cy="662463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8130"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9154" name="Group 2"/>
          <p:cNvGraphicFramePr>
            <a:graphicFrameLocks noGrp="1"/>
          </p:cNvGraphicFramePr>
          <p:nvPr/>
        </p:nvGraphicFramePr>
        <p:xfrm>
          <a:off x="34925" y="44450"/>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0178" name="Group 2"/>
          <p:cNvGraphicFramePr>
            <a:graphicFrameLocks noGrp="1"/>
          </p:cNvGraphicFramePr>
          <p:nvPr/>
        </p:nvGraphicFramePr>
        <p:xfrm>
          <a:off x="34925" y="44450"/>
          <a:ext cx="9145588" cy="55133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202" name="Group 2"/>
          <p:cNvGraphicFramePr>
            <a:graphicFrameLocks noGrp="1"/>
          </p:cNvGraphicFramePr>
          <p:nvPr/>
        </p:nvGraphicFramePr>
        <p:xfrm>
          <a:off x="34925" y="44450"/>
          <a:ext cx="9145588" cy="662463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d'Egypte.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2226" name="Group 2"/>
          <p:cNvGraphicFramePr>
            <a:graphicFrameLocks noGrp="1"/>
          </p:cNvGraphicFramePr>
          <p:nvPr/>
        </p:nvGraphicFramePr>
        <p:xfrm>
          <a:off x="34925" y="44450"/>
          <a:ext cx="9145588"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3250" name="Group 2"/>
          <p:cNvGraphicFramePr>
            <a:graphicFrameLocks noGrp="1"/>
          </p:cNvGraphicFramePr>
          <p:nvPr/>
        </p:nvGraphicFramePr>
        <p:xfrm>
          <a:off x="34925" y="115888"/>
          <a:ext cx="9145588" cy="63373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3764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4274" name="Group 2"/>
          <p:cNvGraphicFramePr>
            <a:graphicFrameLocks noGrp="1"/>
          </p:cNvGraphicFramePr>
          <p:nvPr/>
        </p:nvGraphicFramePr>
        <p:xfrm>
          <a:off x="34925" y="44450"/>
          <a:ext cx="9145588" cy="6692329"/>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52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63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963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963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8370" name="Group 2"/>
          <p:cNvGraphicFramePr>
            <a:graphicFrameLocks noGrp="1"/>
          </p:cNvGraphicFramePr>
          <p:nvPr/>
        </p:nvGraphicFramePr>
        <p:xfrm>
          <a:off x="34925" y="-26988"/>
          <a:ext cx="9217025" cy="5905501"/>
        </p:xfrm>
        <a:graphic>
          <a:graphicData uri="http://schemas.openxmlformats.org/drawingml/2006/table">
            <a:tbl>
              <a:tblPr rtl="1"/>
              <a:tblGrid>
                <a:gridCol w="51847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 الثا</a:t>
                      </a:r>
                      <a:r>
                        <a:rPr kumimoji="0" lang="ar-EG" sz="3200" b="0" i="0" u="sng" strike="noStrike" cap="none" normalizeH="0" baseline="0">
                          <a:ln>
                            <a:noFill/>
                          </a:ln>
                          <a:solidFill>
                            <a:srgbClr val="FF9933"/>
                          </a:solidFill>
                          <a:effectLst/>
                          <a:latin typeface="Arial" charset="0"/>
                          <a:cs typeface="Arial" charset="0"/>
                        </a:rPr>
                        <a:t>لثة (</a:t>
                      </a:r>
                      <a:r>
                        <a:rPr kumimoji="0" lang="en-US" sz="3200" b="0" i="0" u="sng" strike="noStrike" cap="none" normalizeH="0" baseline="0">
                          <a:ln>
                            <a:noFill/>
                          </a:ln>
                          <a:solidFill>
                            <a:srgbClr val="FF9933"/>
                          </a:solidFill>
                          <a:effectLst/>
                          <a:latin typeface="Arial" charset="0"/>
                          <a:cs typeface="Times New Roman" pitchFamily="18" charset="0"/>
                        </a:rPr>
                        <a:t>1: 1- 14</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8381" name="Rectangle 13"/>
          <p:cNvSpPr>
            <a:spLocks noGrp="1" noChangeArrowheads="1"/>
          </p:cNvSpPr>
          <p:nvPr>
            <p:ph type="ctrTitle"/>
          </p:nvPr>
        </p:nvSpPr>
        <p:spPr/>
        <p:txBody>
          <a:bodyPr/>
          <a:lstStyle/>
          <a:p>
            <a:r>
              <a:rPr lang="en-US"/>
              <a:t>5c</a:t>
            </a:r>
          </a:p>
        </p:txBody>
      </p:sp>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9394" name="Group 2"/>
          <p:cNvGraphicFramePr>
            <a:graphicFrameLocks noGrp="1"/>
          </p:cNvGraphicFramePr>
          <p:nvPr/>
        </p:nvGraphicFramePr>
        <p:xfrm>
          <a:off x="34925" y="115888"/>
          <a:ext cx="9217025" cy="5762626"/>
        </p:xfrm>
        <a:graphic>
          <a:graphicData uri="http://schemas.openxmlformats.org/drawingml/2006/table">
            <a:tbl>
              <a:tblPr rtl="1"/>
              <a:tblGrid>
                <a:gridCol w="532765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0418" name="Group 2"/>
          <p:cNvGraphicFramePr>
            <a:graphicFrameLocks noGrp="1"/>
          </p:cNvGraphicFramePr>
          <p:nvPr/>
        </p:nvGraphicFramePr>
        <p:xfrm>
          <a:off x="34925" y="-26988"/>
          <a:ext cx="9217025" cy="6801295"/>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Ils ont rendu devant l'Eglise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1442" name="Group 2"/>
          <p:cNvGraphicFramePr>
            <a:graphicFrameLocks noGrp="1"/>
          </p:cNvGraphicFramePr>
          <p:nvPr/>
        </p:nvGraphicFramePr>
        <p:xfrm>
          <a:off x="34925" y="44450"/>
          <a:ext cx="9217025" cy="6369685"/>
        </p:xfrm>
        <a:graphic>
          <a:graphicData uri="http://schemas.openxmlformats.org/drawingml/2006/table">
            <a:tbl>
              <a:tblPr rtl="1"/>
              <a:tblGrid>
                <a:gridCol w="46085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l'Eglise.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2466" name="Group 2"/>
          <p:cNvGraphicFramePr>
            <a:graphicFrameLocks noGrp="1"/>
          </p:cNvGraphicFramePr>
          <p:nvPr/>
        </p:nvGraphicFramePr>
        <p:xfrm>
          <a:off x="34925" y="44450"/>
          <a:ext cx="9217025" cy="5942965"/>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l'Eglise.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3490" name="Group 2"/>
          <p:cNvGraphicFramePr>
            <a:graphicFrameLocks noGrp="1"/>
          </p:cNvGraphicFramePr>
          <p:nvPr/>
        </p:nvGraphicFramePr>
        <p:xfrm>
          <a:off x="34925" y="-26988"/>
          <a:ext cx="9217025" cy="6867843"/>
        </p:xfrm>
        <a:graphic>
          <a:graphicData uri="http://schemas.openxmlformats.org/drawingml/2006/table">
            <a:tbl>
              <a:tblPr rtl="1"/>
              <a:tblGrid>
                <a:gridCol w="50403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4514" name="Group 2"/>
          <p:cNvGraphicFramePr>
            <a:graphicFrameLocks noGrp="1"/>
          </p:cNvGraphicFramePr>
          <p:nvPr/>
        </p:nvGraphicFramePr>
        <p:xfrm>
          <a:off x="34925" y="44450"/>
          <a:ext cx="9217025" cy="5834063"/>
        </p:xfrm>
        <a:graphic>
          <a:graphicData uri="http://schemas.openxmlformats.org/drawingml/2006/table">
            <a:tbl>
              <a:tblPr rtl="1"/>
              <a:tblGrid>
                <a:gridCol w="50403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55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dirty="0">
                <a:solidFill>
                  <a:srgbClr val="FF9900"/>
                </a:solidFill>
              </a:rPr>
              <a:t>Do not love the world, nor the things which are in the world. The world shall pass away and all its desires; but he who does the will of God shall abide forever. Amen.</a:t>
            </a:r>
          </a:p>
          <a:p>
            <a:pPr algn="ctr"/>
            <a:endParaRPr lang="en-US" sz="2800" dirty="0">
              <a:solidFill>
                <a:srgbClr val="FF9900"/>
              </a:solidFill>
            </a:endParaRPr>
          </a:p>
          <a:p>
            <a:pPr algn="ctr"/>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dirty="0">
              <a:solidFill>
                <a:srgbClr val="FF9900"/>
              </a:solidFill>
            </a:endParaRPr>
          </a:p>
          <a:p>
            <a:pPr algn="ctr" rtl="0">
              <a:lnSpc>
                <a:spcPct val="85000"/>
              </a:lnSpc>
              <a:spcBef>
                <a:spcPct val="50000"/>
              </a:spcBef>
            </a:pPr>
            <a:endParaRPr lang="fr-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656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9065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9065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9065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8610" name="Group 2"/>
          <p:cNvGraphicFramePr>
            <a:graphicFrameLocks noGrp="1"/>
          </p:cNvGraphicFramePr>
          <p:nvPr/>
        </p:nvGraphicFramePr>
        <p:xfrm>
          <a:off x="71438" y="115888"/>
          <a:ext cx="9072562" cy="6676898"/>
        </p:xfrm>
        <a:graphic>
          <a:graphicData uri="http://schemas.openxmlformats.org/drawingml/2006/table">
            <a:tbl>
              <a:tblPr rtl="1"/>
              <a:tblGrid>
                <a:gridCol w="4643437">
                  <a:extLst>
                    <a:ext uri="{9D8B030D-6E8A-4147-A177-3AD203B41FA5}">
                      <a16:colId xmlns:a16="http://schemas.microsoft.com/office/drawing/2014/main" val="20000"/>
                    </a:ext>
                  </a:extLst>
                </a:gridCol>
                <a:gridCol w="442912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08621" name="Rectangle 13"/>
          <p:cNvSpPr>
            <a:spLocks noGrp="1" noChangeArrowheads="1"/>
          </p:cNvSpPr>
          <p:nvPr>
            <p:ph type="ctrTitle"/>
          </p:nvPr>
        </p:nvSpPr>
        <p:spPr/>
        <p:txBody>
          <a:bodyPr/>
          <a:lstStyle/>
          <a:p>
            <a:r>
              <a:rPr lang="en-US"/>
              <a:t>5a</a:t>
            </a:r>
          </a:p>
        </p:txBody>
      </p:sp>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9634"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0658" name="Group 2"/>
          <p:cNvGraphicFramePr>
            <a:graphicFrameLocks noGrp="1"/>
          </p:cNvGraphicFramePr>
          <p:nvPr/>
        </p:nvGraphicFramePr>
        <p:xfrm>
          <a:off x="34925" y="44450"/>
          <a:ext cx="9145588" cy="5901754"/>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Eglises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1682" name="Group 2"/>
          <p:cNvGraphicFramePr>
            <a:graphicFrameLocks noGrp="1"/>
          </p:cNvGraphicFramePr>
          <p:nvPr/>
        </p:nvGraphicFramePr>
        <p:xfrm>
          <a:off x="34925" y="44450"/>
          <a:ext cx="9145588" cy="5913120"/>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2706"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3730"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475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577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680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7826" name="Group 2"/>
          <p:cNvGraphicFramePr>
            <a:graphicFrameLocks noGrp="1"/>
          </p:cNvGraphicFramePr>
          <p:nvPr/>
        </p:nvGraphicFramePr>
        <p:xfrm>
          <a:off x="107950" y="44450"/>
          <a:ext cx="9072563" cy="6937248"/>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كلمهم.حفظوا شهاداته والفريضة التي اعطاهم.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17837" name="Rectangle 13"/>
          <p:cNvSpPr>
            <a:spLocks noGrp="1" noChangeArrowheads="1"/>
          </p:cNvSpPr>
          <p:nvPr>
            <p:ph type="ctrTitle"/>
          </p:nvPr>
        </p:nvSpPr>
        <p:spPr/>
        <p:txBody>
          <a:bodyPr/>
          <a:lstStyle/>
          <a:p>
            <a:r>
              <a:rPr lang="en-US"/>
              <a:t>5pg</a:t>
            </a:r>
          </a:p>
        </p:txBody>
      </p:sp>
      <p:sp>
        <p:nvSpPr>
          <p:cNvPr id="16" name="Text Box 29">
            <a:hlinkClick r:id="" action="ppaction://macro?name=LetThemExaltHimForBishop"/>
          </p:cNvPr>
          <p:cNvSpPr txBox="1">
            <a:spLocks noChangeArrowheads="1"/>
          </p:cNvSpPr>
          <p:nvPr/>
        </p:nvSpPr>
        <p:spPr bwMode="auto">
          <a:xfrm>
            <a:off x="7429520" y="6357958"/>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8850"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20 En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en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je vous le dis, vous allez 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mir et vous lamenter tandis que le monde se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jouira; vous serez afflig</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18861" name="Rectangle 13"/>
          <p:cNvSpPr>
            <a:spLocks noGrp="1" noChangeArrowheads="1"/>
          </p:cNvSpPr>
          <p:nvPr>
            <p:ph type="ctrTitle"/>
          </p:nvPr>
        </p:nvSpPr>
        <p:spPr/>
        <p:txBody>
          <a:bodyPr/>
          <a:lstStyle/>
          <a:p>
            <a:r>
              <a:rPr lang="en-US"/>
              <a:t>5g</a:t>
            </a:r>
          </a:p>
        </p:txBody>
      </p:sp>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9874" name="Group 2"/>
          <p:cNvGraphicFramePr>
            <a:graphicFrameLocks noGrp="1"/>
          </p:cNvGraphicFramePr>
          <p:nvPr/>
        </p:nvGraphicFramePr>
        <p:xfrm>
          <a:off x="34925" y="-26988"/>
          <a:ext cx="9145588" cy="648614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0898" name="Group 2"/>
          <p:cNvGraphicFramePr>
            <a:graphicFrameLocks noGrp="1"/>
          </p:cNvGraphicFramePr>
          <p:nvPr/>
        </p:nvGraphicFramePr>
        <p:xfrm>
          <a:off x="34925" y="-26988"/>
          <a:ext cx="9145588" cy="672338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22 C'est ainsi que vous êtes maintenant dans l'affliction; mais je vous verrai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nouveau, votre coeur alors se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jouira, et cette joie, nul ne vous la ravira. 23  Ainsi, ce jour-l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vous ne m'interrogerez plus sur rien. En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en 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je vous le dis, si vous demandez quelque chose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mon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1922" name="Group 2"/>
          <p:cNvGraphicFramePr>
            <a:graphicFrameLocks noGrp="1"/>
          </p:cNvGraphicFramePr>
          <p:nvPr/>
        </p:nvGraphicFramePr>
        <p:xfrm>
          <a:off x="34925" y="-26988"/>
          <a:ext cx="9145588" cy="691591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24 il vous le donnera. Jusqu'ici vous n'avez rien demand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en mon nom: demandez et vous recevrez, pour que votre joie soit parfaite. 25 Je vous ai dit tout cela de fa</a:t>
                      </a:r>
                      <a:r>
                        <a:rPr kumimoji="0" lang="fr-FR" sz="2800" b="0" i="0" u="none" strike="noStrike" cap="none" normalizeH="0" baseline="0">
                          <a:ln>
                            <a:noFill/>
                          </a:ln>
                          <a:solidFill>
                            <a:schemeClr val="bg1"/>
                          </a:solidFill>
                          <a:effectLst/>
                          <a:latin typeface="Times New Roman"/>
                          <a:cs typeface="Times New Roman" pitchFamily="18" charset="0"/>
                        </a:rPr>
                        <a:t>ç</a:t>
                      </a:r>
                      <a:r>
                        <a:rPr kumimoji="0" lang="fr-FR" sz="2800" b="0" i="0" u="none" strike="noStrike" cap="none" normalizeH="0" baseline="0">
                          <a:ln>
                            <a:noFill/>
                          </a:ln>
                          <a:solidFill>
                            <a:schemeClr val="bg1"/>
                          </a:solidFill>
                          <a:effectLst/>
                          <a:latin typeface="Arial" charset="0"/>
                          <a:cs typeface="Times New Roman" pitchFamily="18" charset="0"/>
                        </a:rPr>
                        <a:t>on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nigmatique, mais l'heure vient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je ne vous parlerai plus de cette mani</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mais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je vous annoncerai ouvertement ce qui concerne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2946" name="Group 2"/>
          <p:cNvGraphicFramePr>
            <a:graphicFrameLocks noGrp="1"/>
          </p:cNvGraphicFramePr>
          <p:nvPr/>
        </p:nvGraphicFramePr>
        <p:xfrm>
          <a:off x="34925" y="-26988"/>
          <a:ext cx="9145588"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26 Ce jour-l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vous demanderez en mon nom et cependant je ne vous dis pas que je prierai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pour vous,</a:t>
                      </a:r>
                      <a:r>
                        <a:rPr kumimoji="0" lang="ar-EG" sz="2800" b="0" i="0" u="none" strike="noStrike" cap="none" normalizeH="0" baseline="0">
                          <a:ln>
                            <a:noFill/>
                          </a:ln>
                          <a:solidFill>
                            <a:schemeClr val="bg1"/>
                          </a:solidFill>
                          <a:effectLst/>
                          <a:latin typeface="Arial" charset="0"/>
                          <a:cs typeface="Times New Roman" pitchFamily="18" charset="0"/>
                        </a:rPr>
                        <a:t> </a:t>
                      </a:r>
                      <a:r>
                        <a:rPr kumimoji="0" lang="fr-FR" sz="2800" b="0" i="0" u="none" strike="noStrike" cap="none" normalizeH="0" baseline="0">
                          <a:ln>
                            <a:noFill/>
                          </a:ln>
                          <a:solidFill>
                            <a:schemeClr val="bg1"/>
                          </a:solidFill>
                          <a:effectLst/>
                          <a:latin typeface="Arial" charset="0"/>
                          <a:cs typeface="Times New Roman" pitchFamily="18" charset="0"/>
                        </a:rPr>
                        <a:t>27 car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lui-même vous aime parce que vous m'avez aim</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3970" name="Group 2"/>
          <p:cNvGraphicFramePr>
            <a:graphicFrameLocks noGrp="1"/>
          </p:cNvGraphicFramePr>
          <p:nvPr/>
        </p:nvGraphicFramePr>
        <p:xfrm>
          <a:off x="34925" y="-26988"/>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28 Je suis sorti du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et je suis venu dans le monde; tandis qu'</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pr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sent je quitte le monde et je vais au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29 Ses disciples lui dirent: "Voici que maintenant tu parles ouvertement et que tu abandonnes tout langage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4994" name="Group 2"/>
          <p:cNvGraphicFramePr>
            <a:graphicFrameLocks noGrp="1"/>
          </p:cNvGraphicFramePr>
          <p:nvPr/>
        </p:nvGraphicFramePr>
        <p:xfrm>
          <a:off x="34925" y="-26988"/>
          <a:ext cx="9145588" cy="576103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30 maintenant nous savons que toi, tu sais toutes choses et que tu n'as nul besoin que quelqu'un t'interroge. C'est bien pourquoi nous croyons que tu es sorti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31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leur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pondit: "Croyez-vous,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pr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6018" name="Group 2"/>
          <p:cNvGraphicFramePr>
            <a:graphicFrameLocks noGrp="1"/>
          </p:cNvGraphicFramePr>
          <p:nvPr/>
        </p:nvGraphicFramePr>
        <p:xfrm>
          <a:off x="34925" y="-26988"/>
          <a:ext cx="9145588" cy="576103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32 Voici que l'heure vient, et maintenant elle est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vous serez dispers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 chacun allant de son côt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et vous me laisserez seul. Mais je ne suis pas seul, le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est avec moi. </a:t>
                      </a:r>
                    </a:p>
                    <a:p>
                      <a:pPr marL="0" marR="0" lvl="0" indent="0" algn="l" defTabSz="914400" rtl="0" eaLnBrk="1" fontAlgn="base" latinLnBrk="0" hangingPunct="1">
                        <a:lnSpc>
                          <a:spcPct val="95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7042" name="Group 2"/>
          <p:cNvGraphicFramePr>
            <a:graphicFrameLocks noGrp="1"/>
          </p:cNvGraphicFramePr>
          <p:nvPr/>
        </p:nvGraphicFramePr>
        <p:xfrm>
          <a:off x="34925" y="44450"/>
          <a:ext cx="9145588" cy="54737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80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7657" name="Group 9"/>
          <p:cNvGraphicFramePr>
            <a:graphicFrameLocks noGrp="1"/>
          </p:cNvGraphicFramePr>
          <p:nvPr/>
        </p:nvGraphicFramePr>
        <p:xfrm>
          <a:off x="468313" y="692150"/>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Sixth day of The Month of Nasi</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نسئ</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Sixième  jour du mois de </a:t>
                      </a:r>
                      <a:r>
                        <a:rPr kumimoji="0" lang="en-US" sz="4000" b="0" i="0" u="none" strike="noStrike" cap="none" normalizeH="0" baseline="0">
                          <a:ln>
                            <a:noFill/>
                          </a:ln>
                          <a:solidFill>
                            <a:srgbClr val="FF9900"/>
                          </a:solidFill>
                          <a:effectLst/>
                          <a:latin typeface="Arial" charset="0"/>
                          <a:cs typeface="Arial" charset="0"/>
                        </a:rPr>
                        <a:t>Nasi</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86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5886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9723" name="Group 27"/>
          <p:cNvGraphicFramePr>
            <a:graphicFrameLocks noGrp="1"/>
          </p:cNvGraphicFramePr>
          <p:nvPr/>
        </p:nvGraphicFramePr>
        <p:xfrm>
          <a:off x="34925" y="44450"/>
          <a:ext cx="9001125" cy="651275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119:95-96</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اياي انتظر الاشرار ليهلكوني.بشهاداتك افطن.  لكل كمال رأيت حدا</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اما وصيتك فواسعة جدا</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119:95-96</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95 Des infidèles ont espéré me perdre, moi je reste attentif à tes exigences.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96 A toute perfection j'ai vu une limite, mais ton commandement est d'une ampleur infinie,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119:95-96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95 The wicked wait for me to destroy me, but I will consider Your testimonies. 96 I have seen the consummation of all perfection, but Your commandment is exceedingly broad.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9724" name="Rectangle 28"/>
          <p:cNvSpPr>
            <a:spLocks noGrp="1" noChangeArrowheads="1"/>
          </p:cNvSpPr>
          <p:nvPr>
            <p:ph type="ctrTitle"/>
          </p:nvPr>
        </p:nvSpPr>
        <p:spPr/>
        <p:txBody>
          <a:bodyPr/>
          <a:lstStyle/>
          <a:p>
            <a:r>
              <a:rPr lang="en-US"/>
              <a:t>6pv</a:t>
            </a:r>
          </a:p>
        </p:txBody>
      </p:sp>
      <p:sp>
        <p:nvSpPr>
          <p:cNvPr id="16" name="Text Box 29">
            <a:hlinkClick r:id="" action="ppaction://macro?name=LetThemExaltHimForBishop"/>
          </p:cNvPr>
          <p:cNvSpPr txBox="1">
            <a:spLocks noChangeArrowheads="1"/>
          </p:cNvSpPr>
          <p:nvPr/>
        </p:nvSpPr>
        <p:spPr bwMode="auto">
          <a:xfrm>
            <a:off x="7215206" y="5929330"/>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758" name="Group 38"/>
          <p:cNvGraphicFramePr>
            <a:graphicFrameLocks noGrp="1"/>
          </p:cNvGraphicFramePr>
          <p:nvPr/>
        </p:nvGraphicFramePr>
        <p:xfrm>
          <a:off x="34925" y="-26988"/>
          <a:ext cx="9074150" cy="685641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يعلّم في احد المجامع في السبت.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واذا امرأة كان بها روح ضعف ثماني عشرة سنة وكانت منحنية ولم تقدر ان تنتصب البتة.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Luc 13 : 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Jésus était en train d'enseigner dans une synagogue un jour de sabbat. Il y avait là une femme possédée d'un esprit qui la rendait infirme depuis dix-huit ans; elle était toute courbée et ne pouvait pas se redresser complètement.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13:10-17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10 Now He was teaching in one of the synagogues on the Sabbath. 11 And behold, there was a woman who had a spirit of infirmity eighteen years, and was bent over and could in no way raise herself up.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0759" name="Rectangle 39"/>
          <p:cNvSpPr>
            <a:spLocks noGrp="1" noChangeArrowheads="1"/>
          </p:cNvSpPr>
          <p:nvPr>
            <p:ph type="ctrTitle"/>
          </p:nvPr>
        </p:nvSpPr>
        <p:spPr/>
        <p:txBody>
          <a:bodyPr/>
          <a:lstStyle/>
          <a:p>
            <a:r>
              <a:rPr lang="en-US"/>
              <a:t>6v</a:t>
            </a:r>
          </a:p>
        </p:txBody>
      </p:sp>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771" name="Group 27"/>
          <p:cNvGraphicFramePr>
            <a:graphicFrameLocks noGrp="1"/>
          </p:cNvGraphicFramePr>
          <p:nvPr/>
        </p:nvGraphicFramePr>
        <p:xfrm>
          <a:off x="107950" y="44450"/>
          <a:ext cx="9001125" cy="6858001"/>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رآها يسوع دعاها وقال لها يا امرأة انك محلولة من ضعفك.  ووضع عليها يديه ففي الحال استقامت ومجدت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la voyant, Jésus lui adressa la parole et lui dit: "Femme, te voilà libérée de ton infirmité.13 Il lui imposa les mains: aussitôt elle redevint droite et se mit à rendre gloire à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12 But when Jesus saw her, He called her to Him and said to her, Woman, you are loosed from your infirmity.'' 13 And He laid His hands on her, and immediately she was made straight, and glorified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2797" name="Group 29"/>
          <p:cNvGraphicFramePr>
            <a:graphicFrameLocks noGrp="1"/>
          </p:cNvGraphicFramePr>
          <p:nvPr/>
        </p:nvGraphicFramePr>
        <p:xfrm>
          <a:off x="34925" y="115888"/>
          <a:ext cx="9074150" cy="649763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رئيس المجمع وهو مغتاظ لان يسوع ابرأ في السبت وقال للجمع هي ستة ايام ينبغي فيها العمل ففي هذه ائتوا واستشفوا وليس في يوم السبت.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 chef de la synagogue, indigné de ce que Jésus ait fait une guérison le jour du sabbat, prit la parole et dit à la foule: "Il y a six jours pour travailler. C'est donc ces jours-là qu'il faut venir pour vous faire guérir, et pas le jour du sabbat."</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14 But the ruler of the synagogue answered with indignation, because Jesus had healed on the Sabbath; and he said to the crowd, There are six days on which men ought to work; therefore come and be healed on them, and not on the Sabbath day.''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0148" name="Group 36"/>
          <p:cNvGraphicFramePr>
            <a:graphicFrameLocks noGrp="1"/>
          </p:cNvGraphicFramePr>
          <p:nvPr/>
        </p:nvGraphicFramePr>
        <p:xfrm>
          <a:off x="34925" y="115888"/>
          <a:ext cx="9074150" cy="6497638"/>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فاجابه الرب وقال يا مرائي ألا يحل كل واحد في السبت ثوره او حماره من المذود ويمضي به ويسقيه. وهذه وهي ابنة ابراهيم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Seigneur lui répondit: "Esprits pervertis, est-ce que le jour du sabbat chacun de vous ne détache pas son âne pour le mener à boire? 16 Et cette femme, fille d'Abraham,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The Lord then answered him and said, Hypocrite! Does not each one of you on the Sabbath loose his ox or donkey from the stall, and lead it away to water it? 16 So ought not this woman, being a daughter of Abraham,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3815" name="Group 23"/>
          <p:cNvGraphicFramePr>
            <a:graphicFrameLocks noGrp="1"/>
          </p:cNvGraphicFramePr>
          <p:nvPr/>
        </p:nvGraphicFramePr>
        <p:xfrm>
          <a:off x="107950" y="188913"/>
          <a:ext cx="9072563" cy="6239575"/>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ربطها الشيطان ثماني عشرة سنة أما كان ينبغي ان تحل من هذا الرباط في يوم السبت. واذ قال هذا اخجل جميع الذين كانوا يعاندونه وفرح كل الجمع بجميع الاعمال المجيدة الكائنة منه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Satan a liée voici dix-huit ans, n'est-ce pas le jour du sabbat qu'il fallait la détacher de ce lien? 17 A ces paroles, tous ses adversaires étaient couverts de honte, et toute la foule se réjouissait de toutes les merveilles qu'il faisait.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whom Satan has bound-- think of it-- for eighteen years, be loosed from this bond on the Sabbath?'' 17 And when He said these things, all His adversaries were put to shame; and all the multitude rejoiced for all the glorious things that were done by Him.</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48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5948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5862" name="Group 22"/>
          <p:cNvGraphicFramePr>
            <a:graphicFrameLocks noGrp="1"/>
          </p:cNvGraphicFramePr>
          <p:nvPr/>
        </p:nvGraphicFramePr>
        <p:xfrm>
          <a:off x="107950" y="44450"/>
          <a:ext cx="9072563" cy="62658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119:89-90</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الى الابد يا رب كلمتك مثبتة في السموات. الى دور فدور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امانتك.اسست الارض فثبتت.</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ar-EG" sz="32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119:89-90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89 Seigneur, ta parole se dresse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90  Ta fidélité dure d'âge en âge: Tu as fixé la terre, et elle tient selon tes décisions,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119:89-90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89 Forever, O LORD, your word is settled in heaven. 90 Your faithfulness endures to all generations; You established the earth, and it abides.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5863" name="Rectangle 23"/>
          <p:cNvSpPr>
            <a:spLocks noGrp="1" noChangeArrowheads="1"/>
          </p:cNvSpPr>
          <p:nvPr>
            <p:ph type="ctrTitle"/>
          </p:nvPr>
        </p:nvSpPr>
        <p:spPr/>
        <p:txBody>
          <a:bodyPr/>
          <a:lstStyle/>
          <a:p>
            <a:r>
              <a:rPr lang="en-US"/>
              <a:t>6pm</a:t>
            </a:r>
          </a:p>
        </p:txBody>
      </p:sp>
      <p:sp>
        <p:nvSpPr>
          <p:cNvPr id="16" name="Text Box 29">
            <a:hlinkClick r:id="" action="ppaction://macro?name=LetThemExaltHimForBishop"/>
          </p:cNvPr>
          <p:cNvSpPr txBox="1">
            <a:spLocks noChangeArrowheads="1"/>
          </p:cNvSpPr>
          <p:nvPr/>
        </p:nvSpPr>
        <p:spPr bwMode="auto">
          <a:xfrm>
            <a:off x="7286644" y="5572140"/>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6912" name="Group 48"/>
          <p:cNvGraphicFramePr>
            <a:graphicFrameLocks noGrp="1"/>
          </p:cNvGraphicFramePr>
          <p:nvPr/>
        </p:nvGraphicFramePr>
        <p:xfrm>
          <a:off x="107950" y="-26988"/>
          <a:ext cx="9072563" cy="6958584"/>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( 4 : 23 – 30 )</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على كل حال تقولون لي هذا المثل ايها الطبيب اشفي نفسك.كم سمعنا انه جرى في كفر ناحوم فافعل ذلك هنا ايضا في وطنك.وقال الحق اقول لكم انه ليس نبي مقبولا في وطنه.</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Luc 4 : 23-30</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il leur dit: "Sûrement vous allez me citer ce dicton: 'Médecin, guéris-toi toi-même'. Nous avons appris tout ce qui s'est passé à </a:t>
                      </a:r>
                      <a:r>
                        <a:rPr kumimoji="0" lang="fr-FR" sz="2600" b="0" i="0" u="none" strike="noStrike" cap="none" normalizeH="0" baseline="0">
                          <a:ln>
                            <a:noFill/>
                          </a:ln>
                          <a:solidFill>
                            <a:schemeClr val="bg1"/>
                          </a:solidFill>
                          <a:effectLst/>
                          <a:latin typeface="Arial" charset="0"/>
                          <a:cs typeface="Arial" charset="0"/>
                        </a:rPr>
                        <a:t>Capharnaüm,</a:t>
                      </a:r>
                      <a:r>
                        <a:rPr kumimoji="0" lang="fr-FR" sz="2800" b="0" i="0" u="none" strike="noStrike" cap="none" normalizeH="0" baseline="0">
                          <a:ln>
                            <a:noFill/>
                          </a:ln>
                          <a:solidFill>
                            <a:schemeClr val="bg1"/>
                          </a:solidFill>
                          <a:effectLst/>
                          <a:latin typeface="Arial" charset="0"/>
                          <a:cs typeface="Arial" charset="0"/>
                        </a:rPr>
                        <a:t> fais-en donc autant ici dans ta patrie. 24 Et il ajouta: "Oui, je vous le déclare, aucun prophète ne trouve accueil dans sa patrie.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4:23-30</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He said to them, You will surely say this proverb to Me, "Physician, heal yourself! Whatever we have heard done in Capernaum, do also here in Your country.' 24 Then He said, Assuredly, I say to you, no prophet is accepted in his own country.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6913" name="Rectangle 49"/>
          <p:cNvSpPr>
            <a:spLocks noGrp="1" noChangeArrowheads="1"/>
          </p:cNvSpPr>
          <p:nvPr>
            <p:ph type="ctrTitle"/>
          </p:nvPr>
        </p:nvSpPr>
        <p:spPr/>
        <p:txBody>
          <a:bodyPr/>
          <a:lstStyle/>
          <a:p>
            <a:r>
              <a:rPr lang="en-US"/>
              <a:t>6m</a:t>
            </a:r>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7916" name="Group 28"/>
          <p:cNvGraphicFramePr>
            <a:graphicFrameLocks noGrp="1"/>
          </p:cNvGraphicFramePr>
          <p:nvPr/>
        </p:nvGraphicFramePr>
        <p:xfrm>
          <a:off x="107950" y="44450"/>
          <a:ext cx="9072563" cy="641210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وبالحق اقول لكم ان ارامل كثيرة كنّ في اسرائيل في ايام ايليا حين أغلقت السماء مدة ثلاث سنين وستة اشهر لما كان جوع عظيم في الارض كلها.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5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787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En toute vérité, je vous le déclare, il y avait beaucoup de veuves en Israël aux jours d'Elie, quand le ciel fut fermé trois ans et six mois et que survint une grande famine sur tout le pays; </a:t>
                      </a:r>
                      <a:endParaRPr kumimoji="0" lang="en-US"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But I tell you truly, many widows were in Israel in the days of Elijah, when the heaven was shut up three years and six months, and there was a great famine throughout all the land;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8942" name="Group 30"/>
          <p:cNvGraphicFramePr>
            <a:graphicFrameLocks noGrp="1"/>
          </p:cNvGraphicFramePr>
          <p:nvPr/>
        </p:nvGraphicFramePr>
        <p:xfrm>
          <a:off x="107950" y="44450"/>
          <a:ext cx="9072563" cy="6778752"/>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يرسل ايليا الى واحدة منها الا الى امرأة ارملة الى صرفة صيدا.  وبرص كثيرون كانوا في اسرائيل في زمان اليشع النبي ولم يطهر واحد منهم الا نعمان السرياني.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pourtant ce ne fut à aucune d'entre elles qu'Elie fut envoyé, mais bien dans le pays de Sidon, à une veuve de Serepta. 27 Il y avait beaucoup de lépreux en Israël au temps du prophète Elisée; pourtant aucun d'entre eux ne fut purifié, mais bien Naamân le Syrien."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but to none of them was Elijah sent except to Zarephath, in the region of Sidon, to a woman who was a widow. 27 And many lepers were in Israel in the time of Elisha the prophet, and none of them was cleansed except Naaman the Syrian.''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1161" name="Group 25"/>
          <p:cNvGraphicFramePr>
            <a:graphicFrameLocks noGrp="1"/>
          </p:cNvGraphicFramePr>
          <p:nvPr/>
        </p:nvGraphicFramePr>
        <p:xfrm>
          <a:off x="107950" y="44450"/>
          <a:ext cx="9072563" cy="63357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فامتلأ غضبا جميع الذين في المجمع حين سمعوا هذا. فقاموا واخرجوه خارج المدينة وجاءوا به الى حافة الجبل الذي كانت مدينتهم مبنية عليه حتى يطرحوه الى اسفل.</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Tous furent remplis de colère, dans la synagogue, en entendant ces paroles. 29  Ils se levèrent, le jetèrent hors de la ville et le menèrent jusqu'à un escarpement de la colline sur laquelle était bâtie leur ville, pour le précipiter en bas.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So all those in the synagogue, when they heard these things, were filled with wrath, 29 and rose up and thrust Him out of the city; and they led Him to the brow of the hill on which their city was built, that they might throw Him down over the cliff.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9952" name="Group 16"/>
          <p:cNvGraphicFramePr>
            <a:graphicFrameLocks noGrp="1"/>
          </p:cNvGraphicFramePr>
          <p:nvPr/>
        </p:nvGraphicFramePr>
        <p:xfrm>
          <a:off x="34925" y="115888"/>
          <a:ext cx="9001125" cy="547528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هو فجاز في وسطهم ومضى</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t>
                      </a:r>
                      <a:r>
                        <a:rPr kumimoji="0" lang="fr-FR" sz="2800" b="0" i="0" u="none" strike="noStrike" cap="none" normalizeH="0" baseline="0">
                          <a:ln>
                            <a:noFill/>
                          </a:ln>
                          <a:solidFill>
                            <a:schemeClr val="bg1"/>
                          </a:solidFill>
                          <a:effectLst/>
                          <a:latin typeface="Arial" charset="0"/>
                          <a:cs typeface="Arial" charset="0"/>
                        </a:rPr>
                        <a:t>Mais lui, passant au milieu d'eux, alla son chemin.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Then passing through the midst of them, He went His way.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6009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009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009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3045" name="Group 37"/>
          <p:cNvGraphicFramePr>
            <a:graphicFrameLocks noGrp="1"/>
          </p:cNvGraphicFramePr>
          <p:nvPr/>
        </p:nvGraphicFramePr>
        <p:xfrm>
          <a:off x="34925" y="44450"/>
          <a:ext cx="9001125" cy="6629146"/>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كولوسى ( 3 : 8 – 17 )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الآن فاطرحوا عنكم انتم ايضا الكل الغضب السخط الخبث التجديف الكلام القبيح من افواهكم.لا تكذبوا بعضكم على بعض اذ خلعتم الانسان العتيق مع اعماله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Colossiens 3 : 8-17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Maintenant donc, vous aussi, débarrassez-vous de tout cela: colère, irritation, méchanceté, injures, grossièreté sortie de vos lèvres. 9 Plus  de mensonges entre vous, car vous vous êtes dépouillés du vieil homme, avec ses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Colossians 3:8-17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now you yourselves are to put off all these: anger, wrath, malice, blasphemy, filthy language out of your mouth. 9 Do not lie to one another, since you have put off the old man with his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03046" name="Rectangle 38"/>
          <p:cNvSpPr>
            <a:spLocks noGrp="1" noChangeArrowheads="1"/>
          </p:cNvSpPr>
          <p:nvPr>
            <p:ph type="ctrTitle"/>
          </p:nvPr>
        </p:nvSpPr>
        <p:spPr/>
        <p:txBody>
          <a:bodyPr/>
          <a:lstStyle/>
          <a:p>
            <a:r>
              <a:rPr lang="en-US"/>
              <a:t>6p</a:t>
            </a:r>
          </a:p>
        </p:txBody>
      </p:sp>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4058" name="Group 26"/>
          <p:cNvGraphicFramePr>
            <a:graphicFrameLocks noGrp="1"/>
          </p:cNvGraphicFramePr>
          <p:nvPr/>
        </p:nvGraphicFramePr>
        <p:xfrm>
          <a:off x="34925" y="44450"/>
          <a:ext cx="9074150"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ولبستم الجديد الذي يتجدد للمعرفة حسب صورة خالقه حيث ليس يوناني ويهودي ختان وغرلة بربري وسكيثي عبد حر بل المسيح الكل وفي الكل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vous avez revêtu l'homme nouveau, celui qui, pour accéder à la connaissance, ne cesse d'être renouvelé à l'image de son créateur;11 là il n'y a plus Grec et Juif, circoncis et incirconcis, barbare, Scythe, esclave, homme libre, mais Christ: il est tout et en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have put on the new man who is renewed in knowledge according to the image of Him who created him, 11 where there is neither Greek nor Jew, circumcised nor uncircumcised, barbarian, Scythian, slave nor free, but Christ is all and in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5086" name="Group 30"/>
          <p:cNvGraphicFramePr>
            <a:graphicFrameLocks noGrp="1"/>
          </p:cNvGraphicFramePr>
          <p:nvPr/>
        </p:nvGraphicFramePr>
        <p:xfrm>
          <a:off x="34925" y="44450"/>
          <a:ext cx="9145588" cy="690067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فالبسوا كمختاري الله القديسين المحبوبين احشاء رأفات ولطفا وتواضعا ووداعة وطول اناة محتملين بعضكم بعضا ومسامحين بعضكم بعضا ان كان لاحد على احد شكوى.كما غفر لكم المسيح هكذا انتم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Puisque vous êtes élus, sanctifiés, aimés par Dieu, revêtez donc des sentiments de compassion, de bienveillance, d'humilité, de douceur, de patience. 13 Supportez-vous les uns les autres, et si l'un a un grief contre l'autre, pardonnez-vous mutuellement; comme le Seigneur vous a pardonnés, faites de même, vous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as the elect of God, holy and beloved, put on tender mercies, kindness, humility, meekness, longsuffering; 13 bearing with one another, and forgiving one another, if anyone has a complaint against another; even as Christ forgave you, so you also must do.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6105" name="Group 25"/>
          <p:cNvGraphicFramePr>
            <a:graphicFrameLocks noGrp="1"/>
          </p:cNvGraphicFramePr>
          <p:nvPr/>
        </p:nvGraphicFramePr>
        <p:xfrm>
          <a:off x="34925" y="44450"/>
          <a:ext cx="9145588" cy="60499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جميع هذه البسوا المحبة التي هي رباط الكمال وليملك في قلوبكم سلام الله الذي اليه دعيتم في جسد واحد.وكونوا شاكرين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par-dessus tout, revêtez l'amour: c'est le lien parfait. 15 Que règne en vos coeurs la paix du Christ, à laquelle vous avez été appelés tous en un seul corps. Vivez dans la reconnaissance.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above all these things put on love, which is the bond of perfection. 15 And let the peace of God rule in your hearts, to which also you were called in one body; and be thankful.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2190" name="Group 30"/>
          <p:cNvGraphicFramePr>
            <a:graphicFrameLocks noGrp="1"/>
          </p:cNvGraphicFramePr>
          <p:nvPr/>
        </p:nvGraphicFramePr>
        <p:xfrm>
          <a:off x="34925" y="44450"/>
          <a:ext cx="9145588" cy="5942965"/>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لتسكن فيكم كلمة المسيح بغنى وانتم بكل حكمة معلّمون ومنذرون بعضكم بعضا بمزامير وتسابيح واغاني روحية بنعمة مترنمين في قلوبكم للرب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Que la Parole du Christ habite parmi vous dans toute sa richesse: instruisez-vous et avertissez-vous les uns les autres avec pleine sagesse; chantez à Dieu, dans vos coeurs, votre reconnaissance, par des psaumes, des hymnes et des chants inspirés par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the word of Christ dwell in you richly in all wisdom, teaching and admonishing one another in psalms and hymns and spiritual songs, singing with grace in your hearts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3201" name="Group 17"/>
          <p:cNvGraphicFramePr>
            <a:graphicFrameLocks noGrp="1"/>
          </p:cNvGraphicFramePr>
          <p:nvPr/>
        </p:nvGraphicFramePr>
        <p:xfrm>
          <a:off x="34925" y="115888"/>
          <a:ext cx="9145588"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ما عملتم بقول او فعل فاعملوا الكل باسم الرب يسوع شاكرين الله والآب به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 ce que vous pouvez dire ou faire, faites-le au nom du Seigneur Jésus, en rendant grâce par lui à Dieu le Père.</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whatever you do in word or deed, do all in the name of the Lord Jesus, giving thanks to God the Father through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71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81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6081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6081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0210" name="Group 34"/>
          <p:cNvGraphicFramePr>
            <a:graphicFrameLocks noGrp="1"/>
          </p:cNvGraphicFramePr>
          <p:nvPr/>
        </p:nvGraphicFramePr>
        <p:xfrm>
          <a:off x="34925" y="-26988"/>
          <a:ext cx="9074150" cy="61214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يعقوب ( 5 : 16 – 20 )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اعترفوا بعضكم لبعض بالزلات وصلّوا بعضكم لاجل بعض لكي تشفوا.طلبة البار تقتدر كثيرا في فعلها.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Jacques 5 : 16-20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5:16-20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0211" name="Rectangle 35"/>
          <p:cNvSpPr>
            <a:spLocks noGrp="1" noChangeArrowheads="1"/>
          </p:cNvSpPr>
          <p:nvPr>
            <p:ph type="ctrTitle"/>
          </p:nvPr>
        </p:nvSpPr>
        <p:spPr/>
        <p:txBody>
          <a:bodyPr/>
          <a:lstStyle/>
          <a:p>
            <a:r>
              <a:rPr lang="en-US"/>
              <a:t>5c</a:t>
            </a:r>
          </a:p>
        </p:txBody>
      </p:sp>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223" name="Group 23"/>
          <p:cNvGraphicFramePr>
            <a:graphicFrameLocks noGrp="1"/>
          </p:cNvGraphicFramePr>
          <p:nvPr/>
        </p:nvGraphicFramePr>
        <p:xfrm>
          <a:off x="34925" y="115888"/>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ايليا انسانا تحت الآلام مثلنا وصلّى صلاة ان لا تمطر فلم تمطر على الارض ثلاث سنين وستة اشهر. ثم صلّى ايضا فاعطت السماء مطرا واخرجت الارض ثمرها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Elie était un homme semblable à nous; il pria avec ferveur pour qu'il ne plût pas, et il ne plût pas sur la terre pendant trois ans et six mois; 18 puis il pria de nouveau, le ciel donna de la pluie, la terre produisit son fruit.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18 And he prayed again, and the heaven gave rain, and the earth produced its fruit.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2248" name="Group 24"/>
          <p:cNvGraphicFramePr>
            <a:graphicFrameLocks noGrp="1"/>
          </p:cNvGraphicFramePr>
          <p:nvPr/>
        </p:nvGraphicFramePr>
        <p:xfrm>
          <a:off x="34925" y="115888"/>
          <a:ext cx="9074150"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الاخوة ان ضل احد بينكم عن الحق فردّه احد  فليعلم ان من رد خاطئا عن ضلال طريقه يخلّص نفسا من الموت ويستر كثرة من الخطايا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Mes frères, si l'un de vous s'est égaré loin de la vérité et qu'on le ramène, sachez que celui qui ramène un pêcheur du chemin où il s'égarait lui sauvera la vie et fera disparaître une foule de péchés.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Brethren, if anyone among you wanders from the truth, and someone turns him back, 20 let him know that he who turns a sinner from the error of his way will save a soul from death and cover a multitude of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73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837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183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6183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6183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4221" name="Group 13"/>
          <p:cNvGraphicFramePr>
            <a:graphicFrameLocks noGrp="1"/>
          </p:cNvGraphicFramePr>
          <p:nvPr/>
        </p:nvGraphicFramePr>
        <p:xfrm>
          <a:off x="71438" y="115888"/>
          <a:ext cx="9072562" cy="6923786"/>
        </p:xfrm>
        <a:graphic>
          <a:graphicData uri="http://schemas.openxmlformats.org/drawingml/2006/table">
            <a:tbl>
              <a:tblPr rtl="1"/>
              <a:tblGrid>
                <a:gridCol w="4932362">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00"/>
                          </a:solidFill>
                          <a:effectLst/>
                          <a:latin typeface="Arial" charset="0"/>
                          <a:cs typeface="Arial" charset="0"/>
                        </a:rPr>
                        <a:t>11 : 12 – 18 </a:t>
                      </a:r>
                      <a:r>
                        <a:rPr kumimoji="0" lang="en-US" sz="2800" b="0" i="0" u="sng" strike="noStrike" cap="none" normalizeH="0" baseline="0">
                          <a:ln>
                            <a:noFill/>
                          </a:ln>
                          <a:solidFill>
                            <a:srgbClr val="FF9900"/>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لي الروح ان اذهب معهم غير مرتاب في شيء.وذهب معي ايضا هؤلاء الاخوة الستة.فدخلنا بيت الرجل. فاخبرنا كيف رأى الملاك في بيته قائما وقائلا له ارسل الى يافا رجالا واستدع سمعان الملقب بطرس.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11:12-18</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Les six frères que voici m'ont accompagné. Et nous sommes entrés dans la maison de l'homme en question. 13 Il nous a raconté comment il avait vu l'ange se présenter dans sa maison et lui dire: "Envoie quelqu'un à Joppé pour faire venir Simon qu'on surnomme Pierre.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a:t>
                      </a:r>
                      <a:r>
                        <a:rPr kumimoji="0" lang="fr-FR" sz="2800" b="0" i="0" u="sng" strike="noStrike" cap="none" normalizeH="0" baseline="0">
                          <a:ln>
                            <a:noFill/>
                          </a:ln>
                          <a:solidFill>
                            <a:srgbClr val="FF9900"/>
                          </a:solidFill>
                          <a:effectLst/>
                          <a:latin typeface="Arial" charset="0"/>
                          <a:cs typeface="Arial" charset="0"/>
                        </a:rPr>
                        <a:t>11:12-18</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Moreover these six brethren accompanied me, and we entered the man's house. 13 And he told us how he had seen an angel standing in his house, who said to him, "Send men to Joppa, and call for Simon whose surname is Peter,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34222" name="Rectangle 14"/>
          <p:cNvSpPr>
            <a:spLocks noGrp="1" noChangeArrowheads="1"/>
          </p:cNvSpPr>
          <p:nvPr>
            <p:ph type="ctrTitle"/>
          </p:nvPr>
        </p:nvSpPr>
        <p:spPr/>
        <p:txBody>
          <a:bodyPr/>
          <a:lstStyle/>
          <a:p>
            <a:r>
              <a:rPr lang="en-US"/>
              <a:t>6a</a:t>
            </a:r>
          </a:p>
        </p:txBody>
      </p:sp>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1468" name="Group 28"/>
          <p:cNvGraphicFramePr>
            <a:graphicFrameLocks noGrp="1"/>
          </p:cNvGraphicFramePr>
          <p:nvPr/>
        </p:nvGraphicFramePr>
        <p:xfrm>
          <a:off x="34925" y="44450"/>
          <a:ext cx="9145588" cy="6230303"/>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وهو يكلمك كلاما به تخلص انت وكل بيتك. فلما ابتدأت اتكلم حل الروح القدس عليهم كما علينا ايضا في البداءة. فتذكرت كلام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exposera devant toi les événements qui apporteront le salut à toi et à toute ta maison. 15 A peine avais-je pris la parole que l'Esprit Saint est tombé sur eux comme il l'avait fait sur nous au commencement. 16 Je me suis souvenu alors de cette déclaration du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"who will tell you words by which you and all your household will be saved.' 15 And as I began to speak, the Holy Spirit fell upon them, as upon us at the beginning. 16 Then I remembered the word of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2490" name="Group 26"/>
          <p:cNvGraphicFramePr>
            <a:graphicFrameLocks noGrp="1"/>
          </p:cNvGraphicFramePr>
          <p:nvPr/>
        </p:nvGraphicFramePr>
        <p:xfrm>
          <a:off x="34925" y="44450"/>
          <a:ext cx="9145588" cy="651414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كيف قال ان يوحنا عمد بماء واما انتم فستعمدون بالروح القدس. فان كان الله قد اعطاهم الموهبة كما لنا ايضا بالسوية مؤمنين بالرب يسوع المسيح فمن انا.أقادر ان امنع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"Jean, disait-il, a donné le baptême d'eau, mais vous, vous allez recevoir le baptême dans l'Esprit Saint. 17 Si Dieu a fait à ces gens le même don gracieux qu'à nous autres pour avoir cru au Seigneur Jésus Christ, étais-je quelqu'un, moi, qui pouvait empêcher Dieu d'agir?"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how He said, "John indeed baptized with water, but you shall be baptized with the Holy Spirit.' 17 If therefore God gave them the same gift as He gave us when we believed on the Lord Jesus Christ, who was I that I could withstand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3505" name="Group 17"/>
          <p:cNvGraphicFramePr>
            <a:graphicFrameLocks noGrp="1"/>
          </p:cNvGraphicFramePr>
          <p:nvPr/>
        </p:nvGraphicFramePr>
        <p:xfrm>
          <a:off x="34925" y="44450"/>
          <a:ext cx="9145588" cy="59055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ذلك سكتوا وكانوا يمجدون الله قائلين اذا اعطى الله الامم ايضا التوبة للحياة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 ces mots les auditeurs retrouvèrent leur calme et ils rendirent gloire à Dieu: "Voilà que Dieu a donné aussi aux nations païennes la conversion qui mène à la Vie.</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When they heard these things they became silent; and they glorified God, saying, Then God has also granted to the Gentiles repentance to life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75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86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96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0689" name="Group 33"/>
          <p:cNvGraphicFramePr>
            <a:graphicFrameLocks noGrp="1"/>
          </p:cNvGraphicFramePr>
          <p:nvPr/>
        </p:nvGraphicFramePr>
        <p:xfrm>
          <a:off x="107950" y="44450"/>
          <a:ext cx="9072563" cy="6022848"/>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119:97-98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كم احببت شريعتك.اليوم كله هي لهجي. وصيتك جعلتني احكم من اعدائي لانها الى الدهر هي لي.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119:97-98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97 Combien j'aime ta loi; tous les jours je la médite.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98 Ton commandement me rend plus sage que mes ennemis. Je le fais mien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119:97-98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97 Oh, how I love Your law! It is my meditation all the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98 You, through Your commandments, make me wiser than my enemies; for they are ever with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0690" name="Rectangle 34"/>
          <p:cNvSpPr>
            <a:spLocks noGrp="1" noChangeArrowheads="1"/>
          </p:cNvSpPr>
          <p:nvPr>
            <p:ph type="ctrTitle"/>
          </p:nvPr>
        </p:nvSpPr>
        <p:spPr/>
        <p:txBody>
          <a:bodyPr/>
          <a:lstStyle/>
          <a:p>
            <a:r>
              <a:rPr lang="en-US"/>
              <a:t>6pg</a:t>
            </a:r>
          </a:p>
        </p:txBody>
      </p:sp>
      <p:sp>
        <p:nvSpPr>
          <p:cNvPr id="16" name="Text Box 29">
            <a:hlinkClick r:id="" action="ppaction://macro?name=LetThemExaltHimForBishop"/>
          </p:cNvPr>
          <p:cNvSpPr txBox="1">
            <a:spLocks noChangeArrowheads="1"/>
          </p:cNvSpPr>
          <p:nvPr/>
        </p:nvSpPr>
        <p:spPr bwMode="auto">
          <a:xfrm>
            <a:off x="7286644" y="5643578"/>
            <a:ext cx="1693214"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1722" name="Group 42"/>
          <p:cNvGraphicFramePr>
            <a:graphicFrameLocks noGrp="1"/>
          </p:cNvGraphicFramePr>
          <p:nvPr/>
        </p:nvGraphicFramePr>
        <p:xfrm>
          <a:off x="34925" y="44450"/>
          <a:ext cx="9145588" cy="676656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اليوم الثالث كان عرس في قانا الجليل وكانت ام يسوع هناك.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ودعي ايضا يسوع وتلاميذه الى العرس. ولما فرغت الخمر قالت ام يسوع له ليس لهم خمر.</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2 : 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Or, le troisième jour, il y eut une noce à Cana de Galilée et la mère de Jésus était là. 2 Jésus lui aussi fut invité à la noce ainsi que ses disciples. 3 Comme le vin manquait, la mère de Jésus lui dit: "Ils n'ont pas de vin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2:1-11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On the third day there was a wedding in Cana of Galilee, and the mother of Jesus was there. 2 Now both Jesus and His disciples were invited to the wedding. 3 And when they ran out of wine, the mother of Jesus said to Him, They have no wine.''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1723" name="Rectangle 43"/>
          <p:cNvSpPr>
            <a:spLocks noGrp="1" noChangeArrowheads="1"/>
          </p:cNvSpPr>
          <p:nvPr>
            <p:ph type="ctrTitle"/>
          </p:nvPr>
        </p:nvSpPr>
        <p:spPr/>
        <p:txBody>
          <a:bodyPr/>
          <a:lstStyle/>
          <a:p>
            <a:r>
              <a:rPr lang="en-US"/>
              <a:t>6g</a:t>
            </a:r>
          </a:p>
        </p:txBody>
      </p:sp>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2738" name="Group 34"/>
          <p:cNvGraphicFramePr>
            <a:graphicFrameLocks noGrp="1"/>
          </p:cNvGraphicFramePr>
          <p:nvPr/>
        </p:nvGraphicFramePr>
        <p:xfrm>
          <a:off x="34925" y="-26988"/>
          <a:ext cx="9145588" cy="676656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ما لي ولك يا امرأة.لم تأت ساعتي بعد. قالت امه للخدام مهما قال لكم فافعلوه.وكانت ستة اجران من حجارة موضوعة هناك حسب تطهير اليهود يسع كل واحد مطرين او ثلاثة</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 Mais Jésus lui répondit: "Que me veux-tu, femme? Mon heure n'est pas encore venue.5  Sa mère dit aux serviteurs: "Quoi qu'il vous dise, faites-le." 6 Il y avait là six jarres de pierre destinées aux purifications des Juifs; elles contenaient chacune de deux à trois mesures.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Jesus said to her, Woman, what does your concern have to do with Me? My hour has not yet come.'' 5 His mother said to the servants, Whatever He says to you, do it.'' 6 Now there were set there six waterpots of stone, according to the manner of purification of the Jews, containing twenty or thirty gallons apiece.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3755" name="Group 27"/>
          <p:cNvGraphicFramePr>
            <a:graphicFrameLocks noGrp="1"/>
          </p:cNvGraphicFramePr>
          <p:nvPr/>
        </p:nvGraphicFramePr>
        <p:xfrm>
          <a:off x="34925" y="-26988"/>
          <a:ext cx="9145588" cy="6014403"/>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لهم يسوع املأوا الاجران ماء.فملأوها الى فوق. ثم قال لهم استقوا الآن وقدموا الى رئيس المتكإ.فقدموا.فلما ذاق رئيس المتكإ الماء المتحول خمرا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dit aux serviteurs: "Remplissez d'eau ces jarres"; et ils les emplirent jusqu'au bord. 8 Jésus leur dit: "Maintenant puisez et portez-en au maître du repas. 9 Ils lui en portèrent et il goûta l'eau devenue vin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Jesus said to them, Fill the waterpots with water.'' And they filled them up to the brim. 8 And He said to them, Draw some out now, and take it to the master of the feast.'' And they took it. 9 When the master of the feast had tasted the water that was made wine,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4774" name="Group 22"/>
          <p:cNvGraphicFramePr>
            <a:graphicFrameLocks noGrp="1"/>
          </p:cNvGraphicFramePr>
          <p:nvPr/>
        </p:nvGraphicFramePr>
        <p:xfrm>
          <a:off x="34925" y="-26988"/>
          <a:ext cx="9145588" cy="6900672"/>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يكن يعلم من اين هي.لكن الخدام الذين كانوا قد استقوا الماء علموا.دعا رئيس المتكإ العريس  وقال 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كل انسان انما يضع الخمر الجيدة اولا ومتى سكروا فحينئذ الدون.اما انت فقد ابقيت الخمر الجيدة الى الآن.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il ne savait pas d'où il venait, à la différence des serviteurs qui avaient puisé l'eau -, aussi il s'adresse au marié 10  et lui dit: "Tout le monde offre d'abord le bon vin et, lorsque les convives sont gris, le moins bon; mais toi tu as gardé le bon vin jusqu'à maintenant!"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did not know where it came from (but the servants who had drawn the water knew), the master of the feast called the bridegroom. 10 And he said to him, Every man at the beginning sets out the good wine, and when the guests have well drunk, then the inferior. You have kept the good wine until now!''</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5794" name="Group 18"/>
          <p:cNvGraphicFramePr>
            <a:graphicFrameLocks noGrp="1"/>
          </p:cNvGraphicFramePr>
          <p:nvPr/>
        </p:nvGraphicFramePr>
        <p:xfrm>
          <a:off x="34925" y="44450"/>
          <a:ext cx="9145588" cy="61214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بداية الآيات فعلها يسوع في قانا الجليل واظهر مجده فآمن به تلاميذه</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Tel fut, à Cana de Galilée, le commencement des signes de Jésus. Il manifesta sa gloire et ses disciples crurent en lui. </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This beginning of signs Jesus did in Cana of Galilee, and manifested His glory; and His disciples believed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680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33948</Words>
  <Application>Microsoft Office PowerPoint</Application>
  <PresentationFormat>Affichage à l'écran (4:3)</PresentationFormat>
  <Paragraphs>1451</Paragraphs>
  <Slides>308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308</vt:i4>
      </vt:variant>
    </vt:vector>
  </HeadingPairs>
  <TitlesOfParts>
    <vt:vector size="313" baseType="lpstr">
      <vt:lpstr>Arial</vt:lpstr>
      <vt:lpstr>Avva_Shenouda</vt:lpstr>
      <vt:lpstr>Coptic</vt:lpstr>
      <vt:lpstr>Times New Roman</vt:lpstr>
      <vt:lpstr>Default Design</vt:lpstr>
      <vt:lpstr>قراءات أيام شهر نسئ Lectures des jours du moi de Nasi</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4pm</vt:lpstr>
      <vt:lpstr>4m</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Présentation PowerPoint</vt:lpstr>
      <vt:lpstr>Présentation PowerPoint</vt:lpstr>
      <vt:lpstr>6pm</vt:lpstr>
      <vt:lpstr>6m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THE SYNEXARIUM السنكسار LE SYNEXAIRE</vt:lpstr>
      <vt:lpstr>Présentation PowerPoint</vt:lpstr>
      <vt:lpstr>6pg</vt:lpstr>
      <vt:lpstr>6g</vt:lpstr>
      <vt:lpstr>Présentation PowerPoint</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969</cp:revision>
  <dcterms:created xsi:type="dcterms:W3CDTF">2007-08-10T17:48:37Z</dcterms:created>
  <dcterms:modified xsi:type="dcterms:W3CDTF">2021-02-24T17:26:37Z</dcterms:modified>
</cp:coreProperties>
</file>